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0" r:id="rId6"/>
  </p:sldMasterIdLst>
  <p:notesMasterIdLst>
    <p:notesMasterId r:id="rId33"/>
  </p:notesMasterIdLst>
  <p:sldIdLst>
    <p:sldId id="262" r:id="rId7"/>
    <p:sldId id="259" r:id="rId8"/>
    <p:sldId id="269" r:id="rId9"/>
    <p:sldId id="268" r:id="rId10"/>
    <p:sldId id="266" r:id="rId11"/>
    <p:sldId id="267" r:id="rId12"/>
    <p:sldId id="270" r:id="rId13"/>
    <p:sldId id="271" r:id="rId14"/>
    <p:sldId id="273" r:id="rId15"/>
    <p:sldId id="272" r:id="rId16"/>
    <p:sldId id="1373" r:id="rId17"/>
    <p:sldId id="1362" r:id="rId18"/>
    <p:sldId id="989" r:id="rId19"/>
    <p:sldId id="1365" r:id="rId20"/>
    <p:sldId id="1366" r:id="rId21"/>
    <p:sldId id="1368" r:id="rId22"/>
    <p:sldId id="1369" r:id="rId23"/>
    <p:sldId id="1356" r:id="rId24"/>
    <p:sldId id="673" r:id="rId25"/>
    <p:sldId id="1357" r:id="rId26"/>
    <p:sldId id="1358" r:id="rId27"/>
    <p:sldId id="1370" r:id="rId28"/>
    <p:sldId id="1371" r:id="rId29"/>
    <p:sldId id="1359" r:id="rId30"/>
    <p:sldId id="1361" r:id="rId31"/>
    <p:sldId id="1374" r:id="rId32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170B8"/>
    <a:srgbClr val="6092C0"/>
    <a:srgbClr val="54B399"/>
    <a:srgbClr val="DFE1E5"/>
    <a:srgbClr val="5F5F5F"/>
    <a:srgbClr val="DDDDDD"/>
    <a:srgbClr val="B2B2B2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84218" autoAdjust="0"/>
  </p:normalViewPr>
  <p:slideViewPr>
    <p:cSldViewPr snapToObjects="1">
      <p:cViewPr varScale="1">
        <p:scale>
          <a:sx n="107" d="100"/>
          <a:sy n="107" d="100"/>
        </p:scale>
        <p:origin x="1320" y="160"/>
      </p:cViewPr>
      <p:guideLst>
        <p:guide orient="horz" pos="1570"/>
        <p:guide pos="3984"/>
        <p:guide orient="horz" pos="1094"/>
        <p:guide pos="3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1404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F-9E46-A4B7-549C46886D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Отдел HR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F-9E46-A4B7-549C46886D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Дирекция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0F-9E46-A4B7-549C46886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923488"/>
        <c:axId val="297925136"/>
      </c:barChart>
      <c:catAx>
        <c:axId val="2979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297925136"/>
        <c:crosses val="autoZero"/>
        <c:auto val="1"/>
        <c:lblAlgn val="ctr"/>
        <c:lblOffset val="100"/>
        <c:noMultiLvlLbl val="0"/>
      </c:catAx>
      <c:valAx>
        <c:axId val="2979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2979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1-AF44-A7ED-1A776F02C2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1-AF44-A7ED-1A776F02C2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F1-AF44-A7ED-1A776F02C2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F1-AF44-A7ED-1A776F02C2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F1-AF44-A7ED-1A776F02C2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F1-AF44-A7ED-1A776F02C2E7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F1-AF44-A7ED-1A776F02C2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32102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99-4D4F-A922-EA50DD40FD84}"/>
                </c:ext>
              </c:extLst>
            </c:dLbl>
            <c:dLbl>
              <c:idx val="1"/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2A2A2A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 dirty="0">
                        <a:solidFill>
                          <a:srgbClr val="2A2A2A"/>
                        </a:solidFill>
                        <a:latin typeface="Trebuchet MS" panose="020B0703020202090204" pitchFamily="34" charset="0"/>
                      </a:rPr>
                      <a:t>35102</a:t>
                    </a:r>
                  </a:p>
                </c:rich>
              </c:tx>
              <c:numFmt formatCode="0&quot;mbps&quot;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C99-4D4F-A922-EA50DD40FD84}"/>
                </c:ext>
              </c:extLst>
            </c:dLbl>
            <c:dLbl>
              <c:idx val="2"/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2A2A2A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 dirty="0">
                        <a:solidFill>
                          <a:srgbClr val="2A2A2A"/>
                        </a:solidFill>
                        <a:latin typeface="Trebuchet MS" panose="020B0703020202090204" pitchFamily="34" charset="0"/>
                      </a:rPr>
                      <a:t>40111</a:t>
                    </a:r>
                  </a:p>
                </c:rich>
              </c:tx>
              <c:numFmt formatCode="0&quot;mbps&quot;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99-4D4F-A922-EA50DD40FD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51230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99-4D4F-A922-EA50DD40FD84}"/>
                </c:ext>
              </c:extLst>
            </c:dLbl>
            <c:dLbl>
              <c:idx val="4"/>
              <c:layout>
                <c:manualLayout>
                  <c:x val="-2.6162790697674524E-2"/>
                  <c:y val="2.2450890334692834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2A2A2A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 dirty="0">
                        <a:solidFill>
                          <a:srgbClr val="2A2A2A"/>
                        </a:solidFill>
                        <a:latin typeface="Trebuchet MS" panose="020B0703020202090204" pitchFamily="34" charset="0"/>
                      </a:rPr>
                      <a:t>63430</a:t>
                    </a:r>
                  </a:p>
                </c:rich>
              </c:tx>
              <c:numFmt formatCode="0&quot;mbps&quot;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C99-4D4F-A922-EA50DD40FD84}"/>
                </c:ext>
              </c:extLst>
            </c:dLbl>
            <c:numFmt formatCode="0&quot;mbps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>
                    <a:solidFill>
                      <a:srgbClr val="2A2A2A"/>
                    </a:solidFill>
                    <a:latin typeface="Trebuchet MS" panose="020B0703020202090204" pitchFamily="34" charset="0"/>
                  </a:defRPr>
                </a:pPr>
                <a:endParaRPr lang="en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30</c:v>
                </c:pt>
                <c:pt idx="3">
                  <c:v>45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9-4D4F-A922-EA50DD40F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"/>
        <c:axId val="809372368"/>
        <c:axId val="809360400"/>
      </c:barChart>
      <c:catAx>
        <c:axId val="809372368"/>
        <c:scaling>
          <c:orientation val="minMax"/>
        </c:scaling>
        <c:delete val="0"/>
        <c:axPos val="b"/>
        <c:majorGridlines>
          <c:spPr>
            <a:ln w="3175" cmpd="sng"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alpha val="30000"/>
              </a:schemeClr>
            </a:solidFill>
          </a:ln>
        </c:spPr>
        <c:txPr>
          <a:bodyPr/>
          <a:lstStyle/>
          <a:p>
            <a:pPr>
              <a:defRPr sz="1100" b="0" i="0">
                <a:solidFill>
                  <a:schemeClr val="tx1"/>
                </a:solidFill>
                <a:latin typeface="Trebuchet MS" panose="020B0703020202090204" pitchFamily="34" charset="0"/>
              </a:defRPr>
            </a:pPr>
            <a:endParaRPr lang="en-RU"/>
          </a:p>
        </c:txPr>
        <c:crossAx val="809360400"/>
        <c:crosses val="autoZero"/>
        <c:auto val="1"/>
        <c:lblAlgn val="ctr"/>
        <c:lblOffset val="100"/>
        <c:noMultiLvlLbl val="0"/>
      </c:catAx>
      <c:valAx>
        <c:axId val="80936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9372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500">
          <a:solidFill>
            <a:schemeClr val="tx1">
              <a:lumMod val="50000"/>
              <a:lumOff val="50000"/>
            </a:schemeClr>
          </a:solidFill>
        </a:defRPr>
      </a:pPr>
      <a:endParaRPr lang="en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0.64445</cdr:x>
      <cdr:y>0.1918</cdr:y>
    </cdr:from>
    <cdr:to>
      <cdr:x>0.81698</cdr:x>
      <cdr:y>0.3131</cdr:y>
    </cdr:to>
    <cdr:sp macro="" textlink="">
      <cdr:nvSpPr>
        <cdr:cNvPr id="2" name="Freeform 35">
          <a:extLst xmlns:a="http://schemas.openxmlformats.org/drawingml/2006/main">
            <a:ext uri="{FF2B5EF4-FFF2-40B4-BE49-F238E27FC236}">
              <a16:creationId xmlns:a16="http://schemas.microsoft.com/office/drawing/2014/main" id="{489E908A-B9EC-7349-9AB4-D34AD5A46317}"/>
            </a:ext>
          </a:extLst>
        </cdr:cNvPr>
        <cdr:cNvSpPr/>
      </cdr:nvSpPr>
      <cdr:spPr>
        <a:xfrm xmlns:a="http://schemas.openxmlformats.org/drawingml/2006/main" flipH="1">
          <a:off x="2413092" y="723063"/>
          <a:ext cx="646007" cy="457323"/>
        </a:xfrm>
        <a:custGeom xmlns:a="http://schemas.openxmlformats.org/drawingml/2006/main">
          <a:avLst/>
          <a:gdLst>
            <a:gd name="connsiteX0" fmla="*/ 670560 w 670560"/>
            <a:gd name="connsiteY0" fmla="*/ 304800 h 304800"/>
            <a:gd name="connsiteX1" fmla="*/ 345440 w 670560"/>
            <a:gd name="connsiteY1" fmla="*/ 0 h 304800"/>
            <a:gd name="connsiteX2" fmla="*/ 0 w 670560"/>
            <a:gd name="connsiteY2" fmla="*/ 0 h 304800"/>
            <a:gd name="connsiteX0" fmla="*/ 626054 w 626054"/>
            <a:gd name="connsiteY0" fmla="*/ 265258 h 265258"/>
            <a:gd name="connsiteX1" fmla="*/ 345440 w 626054"/>
            <a:gd name="connsiteY1" fmla="*/ 0 h 265258"/>
            <a:gd name="connsiteX2" fmla="*/ 0 w 626054"/>
            <a:gd name="connsiteY2" fmla="*/ 0 h 265258"/>
            <a:gd name="connsiteX0" fmla="*/ 626054 w 626054"/>
            <a:gd name="connsiteY0" fmla="*/ 278439 h 278439"/>
            <a:gd name="connsiteX1" fmla="*/ 345440 w 626054"/>
            <a:gd name="connsiteY1" fmla="*/ 0 h 278439"/>
            <a:gd name="connsiteX2" fmla="*/ 0 w 626054"/>
            <a:gd name="connsiteY2" fmla="*/ 0 h 278439"/>
            <a:gd name="connsiteX0" fmla="*/ 548910 w 548910"/>
            <a:gd name="connsiteY0" fmla="*/ 304800 h 304800"/>
            <a:gd name="connsiteX1" fmla="*/ 345440 w 548910"/>
            <a:gd name="connsiteY1" fmla="*/ 0 h 304800"/>
            <a:gd name="connsiteX2" fmla="*/ 0 w 548910"/>
            <a:gd name="connsiteY2" fmla="*/ 0 h 304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548910" h="304800">
              <a:moveTo>
                <a:pt x="548910" y="304800"/>
              </a:moveTo>
              <a:lnTo>
                <a:pt x="34544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3175">
          <a:solidFill>
            <a:schemeClr val="accent1"/>
          </a:solidFill>
          <a:tailEnd type="oval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  <a:latin typeface="Trebuchet MS" panose="020B0703020202090204" pitchFamily="34" charset="0"/>
          </a:endParaRPr>
        </a:p>
      </cdr:txBody>
    </cdr:sp>
  </cdr:relSizeAnchor>
  <cdr:relSizeAnchor xmlns:cdr="http://schemas.openxmlformats.org/drawingml/2006/chartDrawing">
    <cdr:from>
      <cdr:x>0.65407</cdr:x>
      <cdr:y>0.61982</cdr:y>
    </cdr:from>
    <cdr:to>
      <cdr:x>0.81438</cdr:x>
      <cdr:y>0.69213</cdr:y>
    </cdr:to>
    <cdr:sp macro="" textlink="">
      <cdr:nvSpPr>
        <cdr:cNvPr id="3" name="Freeform 14">
          <a:extLst xmlns:a="http://schemas.openxmlformats.org/drawingml/2006/main">
            <a:ext uri="{FF2B5EF4-FFF2-40B4-BE49-F238E27FC236}">
              <a16:creationId xmlns:a16="http://schemas.microsoft.com/office/drawing/2014/main" id="{D912B183-E1CC-174C-AAA2-CAEC818CFF97}"/>
            </a:ext>
          </a:extLst>
        </cdr:cNvPr>
        <cdr:cNvSpPr/>
      </cdr:nvSpPr>
      <cdr:spPr>
        <a:xfrm xmlns:a="http://schemas.openxmlformats.org/drawingml/2006/main" flipH="1" flipV="1">
          <a:off x="2449096" y="2336689"/>
          <a:ext cx="600287" cy="272627"/>
        </a:xfrm>
        <a:custGeom xmlns:a="http://schemas.openxmlformats.org/drawingml/2006/main">
          <a:avLst/>
          <a:gdLst>
            <a:gd name="connsiteX0" fmla="*/ 670560 w 670560"/>
            <a:gd name="connsiteY0" fmla="*/ 304800 h 304800"/>
            <a:gd name="connsiteX1" fmla="*/ 345440 w 670560"/>
            <a:gd name="connsiteY1" fmla="*/ 0 h 304800"/>
            <a:gd name="connsiteX2" fmla="*/ 0 w 670560"/>
            <a:gd name="connsiteY2" fmla="*/ 0 h 304800"/>
            <a:gd name="connsiteX0" fmla="*/ 525915 w 525915"/>
            <a:gd name="connsiteY0" fmla="*/ 265258 h 265258"/>
            <a:gd name="connsiteX1" fmla="*/ 345440 w 525915"/>
            <a:gd name="connsiteY1" fmla="*/ 0 h 265258"/>
            <a:gd name="connsiteX2" fmla="*/ 0 w 525915"/>
            <a:gd name="connsiteY2" fmla="*/ 0 h 26525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525915" h="265258">
              <a:moveTo>
                <a:pt x="525915" y="265258"/>
              </a:moveTo>
              <a:lnTo>
                <a:pt x="34544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3175">
          <a:solidFill>
            <a:schemeClr val="accent2"/>
          </a:solidFill>
          <a:tailEnd type="oval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  <a:latin typeface="Trebuchet MS" panose="020B0703020202090204" pitchFamily="34" charset="0"/>
          </a:endParaRPr>
        </a:p>
      </cdr:txBody>
    </cdr:sp>
  </cdr:relSizeAnchor>
  <cdr:relSizeAnchor xmlns:cdr="http://schemas.openxmlformats.org/drawingml/2006/chartDrawing">
    <cdr:from>
      <cdr:x>0.25134</cdr:x>
      <cdr:y>0.67879</cdr:y>
    </cdr:from>
    <cdr:to>
      <cdr:x>0.49895</cdr:x>
      <cdr:y>0.76804</cdr:y>
    </cdr:to>
    <cdr:sp macro="" textlink="">
      <cdr:nvSpPr>
        <cdr:cNvPr id="4" name="Freeform 23">
          <a:extLst xmlns:a="http://schemas.openxmlformats.org/drawingml/2006/main">
            <a:ext uri="{FF2B5EF4-FFF2-40B4-BE49-F238E27FC236}">
              <a16:creationId xmlns:a16="http://schemas.microsoft.com/office/drawing/2014/main" id="{FC4BF42D-2478-784E-8634-4902EAC40E1B}"/>
            </a:ext>
          </a:extLst>
        </cdr:cNvPr>
        <cdr:cNvSpPr/>
      </cdr:nvSpPr>
      <cdr:spPr>
        <a:xfrm xmlns:a="http://schemas.openxmlformats.org/drawingml/2006/main" flipV="1">
          <a:off x="941116" y="2559017"/>
          <a:ext cx="927148" cy="336459"/>
        </a:xfrm>
        <a:custGeom xmlns:a="http://schemas.openxmlformats.org/drawingml/2006/main">
          <a:avLst/>
          <a:gdLst>
            <a:gd name="connsiteX0" fmla="*/ 670560 w 670560"/>
            <a:gd name="connsiteY0" fmla="*/ 304800 h 304800"/>
            <a:gd name="connsiteX1" fmla="*/ 345440 w 670560"/>
            <a:gd name="connsiteY1" fmla="*/ 0 h 304800"/>
            <a:gd name="connsiteX2" fmla="*/ 0 w 670560"/>
            <a:gd name="connsiteY2" fmla="*/ 0 h 304800"/>
            <a:gd name="connsiteX0" fmla="*/ 552619 w 552619"/>
            <a:gd name="connsiteY0" fmla="*/ 255373 h 255373"/>
            <a:gd name="connsiteX1" fmla="*/ 345440 w 552619"/>
            <a:gd name="connsiteY1" fmla="*/ 0 h 255373"/>
            <a:gd name="connsiteX2" fmla="*/ 0 w 552619"/>
            <a:gd name="connsiteY2" fmla="*/ 0 h 2553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552619" h="255373">
              <a:moveTo>
                <a:pt x="552619" y="255373"/>
              </a:moveTo>
              <a:lnTo>
                <a:pt x="34544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3175">
          <a:solidFill>
            <a:schemeClr val="accent3"/>
          </a:solidFill>
          <a:tailEnd type="oval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  <a:latin typeface="Trebuchet MS" panose="020B070302020209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Основное назначение модуля – фиксация важных событий в виде инцидента, а также организация процесса, предоставление инструментов для управления выявленными инцидентами.</a:t>
            </a:r>
          </a:p>
          <a:p>
            <a:r>
              <a:rPr lang="ru-RU" dirty="0"/>
              <a:t>Формирование инцидентов происходит в автоматическом режиме при срабатывании специализированных правил – корреляционных запросов, инциденты формируются с заданным уровнем критичности.</a:t>
            </a:r>
          </a:p>
          <a:p>
            <a:endParaRPr lang="ru-RU" dirty="0"/>
          </a:p>
          <a:p>
            <a:r>
              <a:rPr lang="ru-RU" dirty="0"/>
              <a:t>После выявления инцидента, для него может быть назначен ответственный, инцидент может быть взят в работу. Все эти действия отражаются в истории изменений.</a:t>
            </a:r>
          </a:p>
          <a:p>
            <a:endParaRPr lang="ru-RU" dirty="0"/>
          </a:p>
          <a:p>
            <a:r>
              <a:rPr lang="ru-RU" dirty="0"/>
              <a:t>Еще одна из возможностей – создание инцидентов в ручную с аналогичным набором параметров автоматически генерируемым инцидентам.</a:t>
            </a:r>
          </a:p>
          <a:p>
            <a:endParaRPr lang="ru-RU" dirty="0"/>
          </a:p>
          <a:p>
            <a:r>
              <a:rPr lang="ru-RU" dirty="0"/>
              <a:t>Все эти функции были доступны ранее, сегодня расскажем о нововведении </a:t>
            </a:r>
            <a:r>
              <a:rPr lang="en-US" dirty="0"/>
              <a:t>- WORKFLOW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lvl="1" indent="0">
              <a:buFont typeface="Arial" panose="020B0604020202020204" pitchFamily="34" charset="0"/>
              <a:buNone/>
            </a:pPr>
            <a:r>
              <a:rPr lang="ru-RU" sz="1800" dirty="0"/>
              <a:t>источниками данных для </a:t>
            </a:r>
            <a:r>
              <a:rPr lang="ru-RU" sz="1800" dirty="0" err="1"/>
              <a:t>инвентори</a:t>
            </a:r>
            <a:r>
              <a:rPr lang="ru-RU" sz="1800" dirty="0"/>
              <a:t> могут </a:t>
            </a:r>
            <a:r>
              <a:rPr lang="ru-RU" sz="1800" dirty="0" err="1"/>
              <a:t>выступасть</a:t>
            </a:r>
            <a:r>
              <a:rPr lang="ru-RU" sz="1800" dirty="0"/>
              <a:t> любые инф. системы, содержащие данные о </a:t>
            </a:r>
            <a:r>
              <a:rPr lang="ru-RU" sz="1800" dirty="0" err="1"/>
              <a:t>интересущих</a:t>
            </a:r>
            <a:r>
              <a:rPr lang="ru-RU" sz="1800" dirty="0"/>
              <a:t> </a:t>
            </a:r>
            <a:r>
              <a:rPr lang="ru-RU" sz="1800" dirty="0" err="1"/>
              <a:t>обхектов</a:t>
            </a:r>
            <a:r>
              <a:rPr lang="ru-RU" sz="1800" dirty="0"/>
              <a:t>. Это </a:t>
            </a:r>
            <a:r>
              <a:rPr lang="ru-RU" sz="1800" dirty="0" err="1"/>
              <a:t>могт</a:t>
            </a:r>
            <a:r>
              <a:rPr lang="ru-RU" sz="1800" dirty="0"/>
              <a:t> быть  службы каталогов, </a:t>
            </a:r>
            <a:r>
              <a:rPr lang="ru-RU" sz="1800" dirty="0" err="1"/>
              <a:t>смдб</a:t>
            </a:r>
            <a:r>
              <a:rPr lang="ru-RU" sz="1800" dirty="0"/>
              <a:t>, антивирусы, </a:t>
            </a:r>
            <a:r>
              <a:rPr lang="en-US" sz="1800" dirty="0"/>
              <a:t>IDM </a:t>
            </a:r>
            <a:r>
              <a:rPr lang="ru-RU" sz="1800" dirty="0"/>
              <a:t>системы, в общем любые источники, с которыми мы можем интегрироваться.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lvl="1" indent="0">
              <a:buFont typeface="Arial" panose="020B0604020202020204" pitchFamily="34" charset="0"/>
              <a:buNone/>
            </a:pPr>
            <a:r>
              <a:rPr lang="ru-RU" sz="1800" dirty="0"/>
              <a:t>Помимо </a:t>
            </a:r>
            <a:r>
              <a:rPr lang="ru-RU" sz="1800" dirty="0" err="1"/>
              <a:t>храннения</a:t>
            </a:r>
            <a:r>
              <a:rPr lang="ru-RU" sz="1800" dirty="0"/>
              <a:t> и предоставления инфы об объектах </a:t>
            </a:r>
            <a:r>
              <a:rPr lang="ru-RU" sz="1800" dirty="0" err="1"/>
              <a:t>инфры</a:t>
            </a:r>
            <a:r>
              <a:rPr lang="ru-RU" sz="1800" dirty="0"/>
              <a:t> и </a:t>
            </a:r>
            <a:r>
              <a:rPr lang="ru-RU" sz="1800" dirty="0" err="1"/>
              <a:t>пользовтелязх</a:t>
            </a:r>
            <a:r>
              <a:rPr lang="ru-RU" sz="1800" dirty="0"/>
              <a:t>, данные </a:t>
            </a:r>
            <a:r>
              <a:rPr lang="ru-RU" sz="1800" dirty="0" err="1"/>
              <a:t>инвентори</a:t>
            </a:r>
            <a:r>
              <a:rPr lang="ru-RU" sz="1800" dirty="0"/>
              <a:t> в контексте использования смарт монитор, могут </a:t>
            </a:r>
            <a:r>
              <a:rPr lang="ru-RU" sz="1800" dirty="0" err="1"/>
              <a:t>использоватся</a:t>
            </a:r>
            <a:r>
              <a:rPr lang="ru-RU" sz="1800" dirty="0"/>
              <a:t> в различных сценария. При </a:t>
            </a:r>
            <a:r>
              <a:rPr lang="ru-RU" sz="1800" dirty="0" err="1"/>
              <a:t>постраении</a:t>
            </a:r>
            <a:r>
              <a:rPr lang="ru-RU" sz="1800" dirty="0"/>
              <a:t> статистики в разных срезах (например по департаментам, по категориям оборудования и другие). При поиске в части обогащения событий справочной информацией, в инцидентах,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lvl="1" indent="0">
              <a:buFont typeface="Arial" panose="020B0604020202020204" pitchFamily="34" charset="0"/>
              <a:buNone/>
            </a:pPr>
            <a:r>
              <a:rPr lang="ru-RU" sz="1800" dirty="0"/>
              <a:t>Вот один из примеров обогащения</a:t>
            </a:r>
            <a:r>
              <a:rPr lang="en-US" sz="1800" dirty="0"/>
              <a:t>: </a:t>
            </a:r>
            <a:r>
              <a:rPr lang="ru-RU" sz="1800" dirty="0"/>
              <a:t>события журнала секюрити ос </a:t>
            </a:r>
            <a:r>
              <a:rPr lang="ru-RU" sz="1800" dirty="0" err="1"/>
              <a:t>виндоус</a:t>
            </a:r>
            <a:r>
              <a:rPr lang="ru-RU" sz="1800" dirty="0"/>
              <a:t> </a:t>
            </a:r>
            <a:r>
              <a:rPr lang="ru-RU" sz="1800" dirty="0" err="1"/>
              <a:t>обогащенены</a:t>
            </a:r>
            <a:r>
              <a:rPr lang="ru-RU" sz="1800" dirty="0"/>
              <a:t> детальной информацией о пользователе, например, почта, телефон, отдел и другие. Аналогично обогащаются инциденты в менеджере инцидентов.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инфентраизаци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также можем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использвать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сочетани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событиями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информационых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 при формировании правил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выявляени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инцидентов ИБ.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Наример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данным инвентаризации сотрудник уволен, но в информационных системах продолжают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регистрироватья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события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актисти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его учетной записи. Мы можем создать инцидент по такому правилу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9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Центральным объектом модуля инвентаризации, является актив. Он может быть пользователем, сервером, чем угодно. У актива имеется набор атрибутов, </a:t>
            </a:r>
            <a:r>
              <a:rPr lang="ru-RU" dirty="0" err="1"/>
              <a:t>деляться</a:t>
            </a:r>
            <a:r>
              <a:rPr lang="ru-RU" dirty="0"/>
              <a:t> на разные типы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пример актива пользователя Платонова Георгия </a:t>
            </a:r>
            <a:r>
              <a:rPr lang="ru-RU" dirty="0" err="1"/>
              <a:t>Александовича</a:t>
            </a:r>
            <a:r>
              <a:rPr lang="ru-RU" dirty="0"/>
              <a:t>, работающего в компании </a:t>
            </a:r>
            <a:r>
              <a:rPr lang="en-US" dirty="0"/>
              <a:t>IT Volga Wave</a:t>
            </a:r>
            <a:r>
              <a:rPr lang="ru-RU" dirty="0"/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Используя источники ЭКО-системы компании, является активом </a:t>
            </a:r>
            <a:r>
              <a:rPr lang="ru-RU" dirty="0" err="1"/>
              <a:t>Инвентори</a:t>
            </a:r>
            <a:r>
              <a:rPr lang="ru-RU" dirty="0"/>
              <a:t>, со следующим набором атрибутов.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Базовые атрибуты, определяющие Георгия как уникального сотрудника. Естественно, это может быть это не конечный список. К примеру, Георгий может иметь несколько учетных записей, но используя те источники, которые мы имели при формировании активов, базовые атрибуты именно эти.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Дополнительные атрибуты для пользователей именно такие, </a:t>
            </a:r>
            <a:r>
              <a:rPr lang="ru-RU" dirty="0" err="1"/>
              <a:t>огранизация</a:t>
            </a:r>
            <a:r>
              <a:rPr lang="ru-RU" dirty="0"/>
              <a:t>, отдел, должность, рабочий статус, город </a:t>
            </a:r>
            <a:r>
              <a:rPr lang="ru-RU" dirty="0" err="1"/>
              <a:t>домент</a:t>
            </a:r>
            <a:r>
              <a:rPr lang="ru-RU" dirty="0"/>
              <a:t>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Мета атрибуты, дата создания, дата обновления, статус актуальности, категория. Это те, которые назначил и использует модуль </a:t>
            </a:r>
            <a:r>
              <a:rPr lang="ru-RU" dirty="0" err="1"/>
              <a:t>Инвентори</a:t>
            </a:r>
            <a:r>
              <a:rPr lang="ru-RU" dirty="0"/>
              <a:t> при своей работе.</a:t>
            </a:r>
          </a:p>
          <a:p>
            <a:r>
              <a:rPr lang="ru-RU" dirty="0"/>
              <a:t>---переход---</a:t>
            </a:r>
            <a:br>
              <a:rPr lang="ru-RU" dirty="0"/>
            </a:br>
            <a:r>
              <a:rPr lang="ru-RU" dirty="0"/>
              <a:t>И исходные атрибуты, которые и позволили нам сформировать актив. Это те данные, которые мы получили от источников данных. Мы видим, что у нас имеется два источника данных об активах - </a:t>
            </a:r>
            <a:r>
              <a:rPr lang="en-US" dirty="0"/>
              <a:t>AD</a:t>
            </a:r>
            <a:r>
              <a:rPr lang="ru-RU" dirty="0"/>
              <a:t> и </a:t>
            </a:r>
            <a:r>
              <a:rPr lang="en-US" dirty="0"/>
              <a:t>1C</a:t>
            </a:r>
            <a:r>
              <a:rPr lang="ru-RU" dirty="0"/>
              <a:t>. И каждый из них дает свой вклад в наполнение актива. Естественно, здесь перечислены не все поля, которые мы получаем. Все бы просто не поместились бы на слайд.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2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перейдем непосредственно к процессу формирования активов. Для каждого из типов актива требуется выполнить ряд настроек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В начале требуется указать имена базовых и дополнительных атрибутов. 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Далее указать источники данных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Выполнить нормализацию, то есть сопоставить поля источников </a:t>
            </a:r>
            <a:r>
              <a:rPr lang="en-US" dirty="0"/>
              <a:t>c</a:t>
            </a:r>
            <a:r>
              <a:rPr lang="ru-RU" dirty="0"/>
              <a:t> атрибутами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Далее формируются правила объединения между источниками данных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Выставляются приоритеты. То есть для ряда атрибутов каким-то источникам мы доверяем больше. К примеру</a:t>
            </a:r>
            <a:r>
              <a:rPr lang="en-US" dirty="0"/>
              <a:t>,</a:t>
            </a:r>
            <a:r>
              <a:rPr lang="ru-RU" dirty="0"/>
              <a:t> в </a:t>
            </a:r>
            <a:r>
              <a:rPr lang="en-US" dirty="0"/>
              <a:t>SAP-</a:t>
            </a:r>
            <a:r>
              <a:rPr lang="ru-RU" dirty="0"/>
              <a:t>системе должность сотрудника явно актуальней чем поле </a:t>
            </a:r>
            <a:r>
              <a:rPr lang="en-US" dirty="0"/>
              <a:t>position </a:t>
            </a:r>
            <a:r>
              <a:rPr lang="ru-RU" dirty="0"/>
              <a:t>в </a:t>
            </a:r>
            <a:r>
              <a:rPr lang="en-US" dirty="0"/>
              <a:t>AD.</a:t>
            </a:r>
          </a:p>
          <a:p>
            <a:r>
              <a:rPr lang="ru-RU" dirty="0"/>
              <a:t>---переход---</a:t>
            </a:r>
            <a:endParaRPr lang="en-US" dirty="0"/>
          </a:p>
          <a:p>
            <a:r>
              <a:rPr lang="ru-RU" dirty="0"/>
              <a:t>И в завершении указывается категория активов и наименование.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Как вы видите, процесс настройки активов требует прикладных знаний о источниках данных. Встает необходимость подсказывать пользователю</a:t>
            </a:r>
          </a:p>
          <a:p>
            <a:r>
              <a:rPr lang="ru-RU" dirty="0"/>
              <a:t>каким образом, должен быть добавлен тот или иной источник. От состава полей до нормализации и </a:t>
            </a:r>
            <a:r>
              <a:rPr lang="ru-RU" dirty="0" err="1"/>
              <a:t>приоритизации</a:t>
            </a:r>
            <a:r>
              <a:rPr lang="ru-RU" dirty="0"/>
              <a:t>. Вопрос, который мы хотим задать: Чем должны являться данные подсказки? Функционалом </a:t>
            </a:r>
            <a:r>
              <a:rPr lang="ru-RU" dirty="0" err="1"/>
              <a:t>инвентори</a:t>
            </a:r>
            <a:r>
              <a:rPr lang="ru-RU" dirty="0"/>
              <a:t> или базой знаний, оформленной как руководство по настройке.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9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Процесс объединения источников является основным этапом при формировании активов. Давайте детально рассмотрим принцип его работы.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Предположим, что у нас имеется два источника данных для инвентаризации активов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---переход---</a:t>
            </a:r>
          </a:p>
          <a:p>
            <a:r>
              <a:rPr lang="ru-RU" dirty="0"/>
              <a:t>Используя указанные атрибуты объединения, мы получаем промежуточные активы на базе этих двух источников.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---переход---</a:t>
            </a:r>
          </a:p>
          <a:p>
            <a:r>
              <a:rPr lang="ru-RU" dirty="0"/>
              <a:t>Далее мы добавляем еще один источник данных и указываем атрибуты, которые позволяют </a:t>
            </a:r>
            <a:r>
              <a:rPr lang="ru-RU" dirty="0" err="1"/>
              <a:t>замапить</a:t>
            </a:r>
            <a:r>
              <a:rPr lang="ru-RU" dirty="0"/>
              <a:t> этот источник с нашими промежуточными активами. Таких шагов может быть сколько угодно. </a:t>
            </a:r>
          </a:p>
          <a:p>
            <a:r>
              <a:rPr lang="ru-RU" dirty="0"/>
              <a:t>В завершении мы получаем перечень активов и использованием всех доступных источников данных.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конкретный пример.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Итак, у нас имеется два источника данных активов пользователей </a:t>
            </a:r>
            <a:r>
              <a:rPr lang="en-US" dirty="0"/>
              <a:t>active directory </a:t>
            </a:r>
            <a:r>
              <a:rPr lang="ru-RU" dirty="0"/>
              <a:t>и 1с. Ниже</a:t>
            </a:r>
            <a:r>
              <a:rPr lang="en-US" dirty="0"/>
              <a:t>, </a:t>
            </a:r>
            <a:r>
              <a:rPr lang="ru-RU" dirty="0"/>
              <a:t>процесс объединения будет показан, на уже известном нам </a:t>
            </a:r>
            <a:r>
              <a:rPr lang="ru-RU" dirty="0" err="1"/>
              <a:t>Геориге</a:t>
            </a:r>
            <a:r>
              <a:rPr lang="ru-RU" dirty="0"/>
              <a:t>.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Видим, что данные источники </a:t>
            </a:r>
            <a:r>
              <a:rPr lang="ru-RU" dirty="0" err="1"/>
              <a:t>мапится</a:t>
            </a:r>
            <a:r>
              <a:rPr lang="ru-RU" dirty="0"/>
              <a:t> между собой по табельному номеру.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Указываем табельный номер в качестве атрибута связки, на выходе получаем промежуточные активы на основе этих двух источников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добавляем систему аутентификации как третий источник, в данном случае </a:t>
            </a:r>
            <a:r>
              <a:rPr lang="ru-RU" dirty="0" err="1"/>
              <a:t>маппинг</a:t>
            </a:r>
            <a:r>
              <a:rPr lang="ru-RU" dirty="0"/>
              <a:t> может производиться по имени учетной записи</a:t>
            </a:r>
            <a:br>
              <a:rPr lang="ru-RU" dirty="0"/>
            </a:br>
            <a:r>
              <a:rPr lang="ru-RU" dirty="0"/>
              <a:t>---переход---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Указываем </a:t>
            </a:r>
            <a:r>
              <a:rPr lang="ru-RU" dirty="0" err="1"/>
              <a:t>маппинг</a:t>
            </a:r>
            <a:r>
              <a:rPr lang="ru-RU" dirty="0"/>
              <a:t> и в результате получаем перечень активов пользователей на базе трех источников данных. Помимо этого</a:t>
            </a:r>
            <a:r>
              <a:rPr lang="en-US" dirty="0"/>
              <a:t>,</a:t>
            </a:r>
            <a:r>
              <a:rPr lang="ru-RU" dirty="0"/>
              <a:t> атрибут телефон, который имелся в полях </a:t>
            </a:r>
            <a:r>
              <a:rPr lang="en-US" dirty="0"/>
              <a:t>AD </a:t>
            </a:r>
            <a:r>
              <a:rPr lang="ru-RU" dirty="0"/>
              <a:t>и</a:t>
            </a:r>
            <a:r>
              <a:rPr lang="en-US" dirty="0"/>
              <a:t> MFA </a:t>
            </a:r>
            <a:r>
              <a:rPr lang="ru-RU" dirty="0"/>
              <a:t>переназначался на значение из </a:t>
            </a:r>
            <a:r>
              <a:rPr lang="en-US" dirty="0"/>
              <a:t>MFA.</a:t>
            </a:r>
            <a:r>
              <a:rPr lang="ru-RU" dirty="0"/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Это произошло из-за установленного приоритета для данного поля в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настройках </a:t>
            </a:r>
            <a:r>
              <a:rPr lang="ru-RU" dirty="0"/>
              <a:t>активов пользователей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3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виду потребности в отслеживании изменений активов, мы разработали алгоритм отслеживания сходства между атрибутами актива.</a:t>
            </a:r>
          </a:p>
          <a:p>
            <a:r>
              <a:rPr lang="ru-RU" dirty="0"/>
              <a:t>Алгоритм базируется на коэффициенте бинарного сходства, вы его видите на слайде. 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В результате преобразований формула была адаптирована для отслеживания изменений актива.</a:t>
            </a:r>
          </a:p>
          <a:p>
            <a:r>
              <a:rPr lang="ru-RU" dirty="0"/>
              <a:t>Она представляет собой гиперболическую функцию, частные случаи которой мы используем.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пример.</a:t>
            </a:r>
          </a:p>
          <a:p>
            <a:r>
              <a:rPr lang="ru-RU" dirty="0"/>
              <a:t>У нас имеется актив сервера, атрибуты которого изменились.</a:t>
            </a:r>
          </a:p>
          <a:p>
            <a:r>
              <a:rPr lang="ru-RU" dirty="0"/>
              <a:t>Слева показана график функции коэффициента. По оси х – количество изменяющихся атрибутов. По </a:t>
            </a:r>
            <a:r>
              <a:rPr lang="en-US" dirty="0"/>
              <a:t>y – </a:t>
            </a:r>
            <a:r>
              <a:rPr lang="ru-RU" dirty="0"/>
              <a:t>значение коэффициента.</a:t>
            </a:r>
          </a:p>
          <a:p>
            <a:r>
              <a:rPr lang="ru-RU" dirty="0"/>
              <a:t>---переход-–</a:t>
            </a:r>
          </a:p>
          <a:p>
            <a:r>
              <a:rPr lang="ru-RU" dirty="0"/>
              <a:t>При изменении одного атрибута значение коэффициента попадает в область допустимых значений, в результате мы регистрируем изменение сервера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---переход-–</a:t>
            </a:r>
          </a:p>
          <a:p>
            <a:r>
              <a:rPr lang="ru-RU" dirty="0"/>
              <a:t>При изменении двух атрибутов значение коэффициента ниже, но все еще допустимо, соответственно мы так же регистрируем изменение.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---переход-–</a:t>
            </a:r>
          </a:p>
          <a:p>
            <a:r>
              <a:rPr lang="ru-RU" dirty="0"/>
              <a:t>При изменении трех атрибутов – значение коэффициента ниже порога.  Поэтому в таком случае произойдет создание нового актива, а не регистрация изменений текущего.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Польза внедрения цифрового отпечатка явна видна на практике. </a:t>
            </a:r>
          </a:p>
          <a:p>
            <a:r>
              <a:rPr lang="ru-RU" dirty="0"/>
              <a:t>Рассмотрим два сценария, первый – создание нового объекта при любом изменении атрибутов</a:t>
            </a:r>
            <a:r>
              <a:rPr lang="en-US" dirty="0"/>
              <a:t>:</a:t>
            </a:r>
          </a:p>
          <a:p>
            <a:r>
              <a:rPr lang="en-US" dirty="0"/>
              <a:t>---</a:t>
            </a:r>
            <a:r>
              <a:rPr lang="ru-RU" dirty="0"/>
              <a:t>переход---</a:t>
            </a:r>
          </a:p>
          <a:p>
            <a:r>
              <a:rPr lang="ru-RU" dirty="0"/>
              <a:t>Минусы этого подхода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---переход---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возможна «потеря» актива</a:t>
            </a:r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из </a:t>
            </a:r>
            <a:r>
              <a:rPr lang="ru-RU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Инвентори</a:t>
            </a:r>
            <a:endParaRPr lang="ru-RU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и нет возможности отследить факты изменений актива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---переход---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В результате данный сценарий не соответствует жизненному циклу актива</a:t>
            </a:r>
            <a:endParaRPr lang="en-US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рассмотрим сценарий с применением цифрового отпечатка.</a:t>
            </a:r>
          </a:p>
          <a:p>
            <a:r>
              <a:rPr lang="ru-RU" dirty="0"/>
              <a:t>---переход---</a:t>
            </a:r>
          </a:p>
          <a:p>
            <a:r>
              <a:rPr lang="ru-RU" dirty="0"/>
              <a:t>В таком случае, мы не создаем новый актив, а изменяем текущий. С последующей регистрацией изменений. Плюсы такого подхода</a:t>
            </a:r>
            <a:endParaRPr lang="en-US" dirty="0"/>
          </a:p>
          <a:p>
            <a:r>
              <a:rPr lang="en-US" dirty="0"/>
              <a:t>---</a:t>
            </a:r>
            <a:r>
              <a:rPr lang="ru-RU" dirty="0"/>
              <a:t>переход---</a:t>
            </a:r>
          </a:p>
          <a:p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объекты уникальны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, 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потеря исключается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</a:t>
            </a:r>
            <a:r>
              <a:rPr lang="ru-RU" dirty="0"/>
              <a:t>переход---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изменения отслеживаются автоматически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</a:t>
            </a:r>
            <a:r>
              <a:rPr lang="ru-RU" dirty="0"/>
              <a:t>переход---</a:t>
            </a:r>
            <a:endParaRPr lang="ru-RU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В результате данный сценарий не соответствует жизненному циклу актива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ДУБЛИРОВАНИЕ</a:t>
            </a:r>
            <a:endParaRPr lang="en-US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чего?</a:t>
            </a:r>
          </a:p>
          <a:p>
            <a:r>
              <a:rPr lang="en-US" dirty="0"/>
              <a:t>Workflow </a:t>
            </a:r>
            <a:r>
              <a:rPr lang="ru-RU" dirty="0"/>
              <a:t>позволяет сформировать список статусов, которые может принимать инцидент. Затем, настроить логику переходов между этими статусами и ограничить возможности переходов с помощью ролевой модели</a:t>
            </a:r>
          </a:p>
          <a:p>
            <a:endParaRPr lang="ru-RU" dirty="0"/>
          </a:p>
          <a:p>
            <a:r>
              <a:rPr lang="ru-RU" dirty="0"/>
              <a:t>Почему?</a:t>
            </a:r>
          </a:p>
          <a:p>
            <a:r>
              <a:rPr lang="ru-RU" dirty="0"/>
              <a:t>Может быть настроено и использоваться неограниченное количество</a:t>
            </a:r>
            <a:r>
              <a:rPr lang="en-US" dirty="0"/>
              <a:t> Workflow</a:t>
            </a:r>
            <a:r>
              <a:rPr lang="ru-RU" dirty="0"/>
              <a:t>, </a:t>
            </a:r>
            <a:r>
              <a:rPr lang="en-US" dirty="0"/>
              <a:t>Workflow</a:t>
            </a:r>
            <a:r>
              <a:rPr lang="ru-RU" dirty="0"/>
              <a:t> могут быть назначены точечно для </a:t>
            </a:r>
            <a:r>
              <a:rPr lang="ru-RU" dirty="0" err="1"/>
              <a:t>корреляционых</a:t>
            </a:r>
            <a:r>
              <a:rPr lang="ru-RU" dirty="0"/>
              <a:t> правил, генерирующих инциденты. Для каждого перехода (под переходом мы понимаем смену статуса) могут быть настроены активные действия.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Перейдем к примеру создания </a:t>
            </a:r>
            <a:r>
              <a:rPr lang="en-US" dirty="0"/>
              <a:t>Workflow</a:t>
            </a:r>
            <a:r>
              <a:rPr lang="ru-RU" dirty="0"/>
              <a:t>, во-первых – это название, отражающее суть рабочего процесса, следующий шаг – создание набора статусов, которые будет принимать инцидент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Третий шаг – формирование логики переходов между статусами и минимальная настройка – названия переходов и роли (группы пользователей), которым они доступны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Детальнее пройдемся по механизму переходов, кроме параметров названия и ролевых ограничений для переходов могут быть настроены два типа активных действий: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первичные действия – запускаются до изменения статуса и выполняются синхронно</a:t>
            </a:r>
          </a:p>
          <a:p>
            <a:pPr marL="285750" indent="-285750">
              <a:buFontTx/>
              <a:buChar char="-"/>
            </a:pPr>
            <a:r>
              <a:rPr lang="ru-RU" dirty="0"/>
              <a:t>другие действия – запускаются после изменения статуса и выполняются асинхронно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день! </a:t>
            </a:r>
          </a:p>
          <a:p>
            <a:r>
              <a:rPr lang="ru-RU" dirty="0"/>
              <a:t>В данном докладе мы поговорим о модуле </a:t>
            </a:r>
            <a:r>
              <a:rPr lang="ru-RU" dirty="0" err="1"/>
              <a:t>Инвентори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назначение модуля – формирование единой базы активов, а так же поддержание этой базы в актуальном состоянии в любой момент времени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активами здесь понимаются любые объекты инфраструктуры. Серверы, рабочие станции, пользовали и так далее. Этот список расширяемый.</a:t>
            </a:r>
            <a:b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80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311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819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42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95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accent3"/>
              </a:buClr>
              <a:defRPr/>
            </a:lvl1pPr>
            <a:lvl2pPr>
              <a:spcBef>
                <a:spcPts val="1200"/>
              </a:spcBef>
              <a:buClr>
                <a:schemeClr val="accent3"/>
              </a:buClr>
              <a:defRPr/>
            </a:lvl2pPr>
            <a:lvl3pPr>
              <a:spcBef>
                <a:spcPts val="1200"/>
              </a:spcBef>
              <a:buClr>
                <a:schemeClr val="accent3"/>
              </a:buClr>
              <a:defRPr/>
            </a:lvl3pPr>
            <a:lvl4pPr>
              <a:spcBef>
                <a:spcPts val="1200"/>
              </a:spcBef>
              <a:buClr>
                <a:schemeClr val="accent3"/>
              </a:buClr>
              <a:defRPr/>
            </a:lvl4pPr>
            <a:lvl5pPr>
              <a:spcBef>
                <a:spcPts val="1200"/>
              </a:spcBef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5121188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B14397-3C1D-B84D-B471-662834147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704" y="289292"/>
            <a:ext cx="4508767" cy="31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27B18CC-E239-1043-B701-EEE821071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72" y="422666"/>
            <a:ext cx="87886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4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8459F-F150-784E-9717-0ADE83F5FE8E}"/>
              </a:ext>
            </a:extLst>
          </p:cNvPr>
          <p:cNvSpPr/>
          <p:nvPr userDrawn="1"/>
        </p:nvSpPr>
        <p:spPr>
          <a:xfrm>
            <a:off x="0" y="3316400"/>
            <a:ext cx="12192000" cy="35395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C026DD-2261-414A-B8A8-1C541F5C5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191223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FB927C-A26A-2543-9644-D7C86EF7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828865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7B18CC-E239-1043-B701-EEE821071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5620" y="293564"/>
            <a:ext cx="5661393" cy="39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1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82620-E8AB-C84A-89F0-9764903D1CF9}"/>
              </a:ext>
            </a:extLst>
          </p:cNvPr>
          <p:cNvSpPr/>
          <p:nvPr userDrawn="1"/>
        </p:nvSpPr>
        <p:spPr>
          <a:xfrm>
            <a:off x="0" y="0"/>
            <a:ext cx="12192000" cy="68559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3D3D0B-203D-5D48-ADFB-E5D1BFEB2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72" y="432043"/>
            <a:ext cx="87886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2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8459F-F150-784E-9717-0ADE83F5FE8E}"/>
              </a:ext>
            </a:extLst>
          </p:cNvPr>
          <p:cNvSpPr/>
          <p:nvPr userDrawn="1"/>
        </p:nvSpPr>
        <p:spPr>
          <a:xfrm>
            <a:off x="0" y="0"/>
            <a:ext cx="12192000" cy="353957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C026DD-2261-414A-B8A8-1C541F5C5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191223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FB927C-A26A-2543-9644-D7C86EF7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828865"/>
            <a:ext cx="8534400" cy="550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804489-896F-8A4C-A029-C24DE9A2D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5620" y="306503"/>
            <a:ext cx="5660895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2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/>
            </a:lvl1pPr>
            <a:lvl2pPr>
              <a:spcBef>
                <a:spcPts val="1200"/>
              </a:spcBef>
              <a:buClr>
                <a:schemeClr val="accent4"/>
              </a:buClr>
              <a:defRPr/>
            </a:lvl2pPr>
            <a:lvl3pPr>
              <a:spcBef>
                <a:spcPts val="1200"/>
              </a:spcBef>
              <a:buClr>
                <a:schemeClr val="accent4"/>
              </a:buClr>
              <a:defRPr/>
            </a:lvl3pPr>
            <a:lvl4pPr>
              <a:spcBef>
                <a:spcPts val="1200"/>
              </a:spcBef>
              <a:buClr>
                <a:schemeClr val="accent4"/>
              </a:buClr>
              <a:defRPr/>
            </a:lvl4pPr>
            <a:lvl5pPr>
              <a:spcBef>
                <a:spcPts val="12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4"/>
              </a:buClr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25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image" Target="../media/image7.png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038160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  <a:latin typeface="Trebuchet MS" panose="020B0703020202090204" pitchFamily="34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45437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rebuchet MS" panose="020B070302020209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A4BD56-40B7-344B-89E4-D7FB9F0DCCA1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09882" y="6333283"/>
            <a:ext cx="1276586" cy="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97" r:id="rId2"/>
    <p:sldLayoutId id="2147483900" r:id="rId3"/>
    <p:sldLayoutId id="2147483898" r:id="rId4"/>
    <p:sldLayoutId id="2147483901" r:id="rId5"/>
    <p:sldLayoutId id="2147483899" r:id="rId6"/>
    <p:sldLayoutId id="2147483888" r:id="rId7"/>
    <p:sldLayoutId id="2147483889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650" r:id="rId15"/>
    <p:sldLayoutId id="2147483664" r:id="rId16"/>
    <p:sldLayoutId id="2147483678" r:id="rId17"/>
    <p:sldLayoutId id="2147483679" r:id="rId18"/>
    <p:sldLayoutId id="2147483652" r:id="rId19"/>
    <p:sldLayoutId id="2147483665" r:id="rId20"/>
    <p:sldLayoutId id="2147483653" r:id="rId21"/>
    <p:sldLayoutId id="2147483666" r:id="rId22"/>
    <p:sldLayoutId id="2147483654" r:id="rId23"/>
    <p:sldLayoutId id="2147483667" r:id="rId24"/>
    <p:sldLayoutId id="2147483655" r:id="rId25"/>
    <p:sldLayoutId id="2147483734" r:id="rId26"/>
    <p:sldLayoutId id="2147483735" r:id="rId27"/>
    <p:sldLayoutId id="2147483736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  <p:sldLayoutId id="2147483856" r:id="rId41"/>
    <p:sldLayoutId id="2147483857" r:id="rId42"/>
    <p:sldLayoutId id="2147483858" r:id="rId43"/>
    <p:sldLayoutId id="2147483859" r:id="rId44"/>
    <p:sldLayoutId id="2147483860" r:id="rId45"/>
    <p:sldLayoutId id="2147483861" r:id="rId46"/>
    <p:sldLayoutId id="2147483862" r:id="rId47"/>
    <p:sldLayoutId id="2147483863" r:id="rId48"/>
    <p:sldLayoutId id="2147483864" r:id="rId49"/>
    <p:sldLayoutId id="2147483865" r:id="rId50"/>
    <p:sldLayoutId id="2147483866" r:id="rId51"/>
    <p:sldLayoutId id="2147483867" r:id="rId52"/>
    <p:sldLayoutId id="2147483868" r:id="rId53"/>
    <p:sldLayoutId id="2147483869" r:id="rId54"/>
    <p:sldLayoutId id="2147483870" r:id="rId55"/>
    <p:sldLayoutId id="2147483871" r:id="rId56"/>
    <p:sldLayoutId id="2147483872" r:id="rId57"/>
    <p:sldLayoutId id="2147483873" r:id="rId58"/>
    <p:sldLayoutId id="2147483874" r:id="rId59"/>
    <p:sldLayoutId id="2147483875" r:id="rId60"/>
    <p:sldLayoutId id="2147483876" r:id="rId61"/>
    <p:sldLayoutId id="2147483877" r:id="rId62"/>
    <p:sldLayoutId id="2147483878" r:id="rId63"/>
    <p:sldLayoutId id="2147483879" r:id="rId64"/>
    <p:sldLayoutId id="2147483880" r:id="rId65"/>
    <p:sldLayoutId id="2147483881" r:id="rId66"/>
    <p:sldLayoutId id="2147483882" r:id="rId67"/>
    <p:sldLayoutId id="2147483883" r:id="rId68"/>
    <p:sldLayoutId id="2147483884" r:id="rId69"/>
    <p:sldLayoutId id="2147483885" r:id="rId70"/>
    <p:sldLayoutId id="2147483886" r:id="rId7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640616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latin typeface="Trebuchet MS" panose="020B0703020202090204" pitchFamily="34" charset="0"/>
              </a:rPr>
              <a:pPr algn="ctr"/>
              <a:t>‹#›</a:t>
            </a:fld>
            <a:endParaRPr lang="en-US" sz="1200" dirty="0">
              <a:latin typeface="Trebuchet MS" panose="020B070302020209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4372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rebuchet MS" panose="020B070302020209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03D604C-2EA4-F942-8F4F-263927D9B301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14400" y="6337678"/>
            <a:ext cx="1276586" cy="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accent4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AA0B-85C4-514E-B84B-1E6BB542C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Incident Manager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1575E-B2B7-FC43-8168-2F34739F6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Регистрация и процесс обработки инцидентов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371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615B2-434B-B845-9DFE-52C18489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20219"/>
            <a:ext cx="10363200" cy="817561"/>
          </a:xfrm>
        </p:spPr>
        <p:txBody>
          <a:bodyPr>
            <a:normAutofit/>
          </a:bodyPr>
          <a:lstStyle/>
          <a:p>
            <a:r>
              <a:rPr lang="ru-RU" sz="5400" dirty="0"/>
              <a:t>Демонстрация</a:t>
            </a:r>
          </a:p>
        </p:txBody>
      </p:sp>
    </p:spTree>
    <p:extLst>
      <p:ext uri="{BB962C8B-B14F-4D97-AF65-F5344CB8AC3E}">
        <p14:creationId xmlns:p14="http://schemas.microsoft.com/office/powerpoint/2010/main" val="19682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AA0B-85C4-514E-B84B-1E6BB542C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Inventory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1575E-B2B7-FC43-8168-2F34739F6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Механизмы формирования и управления активами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436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FEF28-7518-6F44-BFC1-53BA3E97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Inventory: </a:t>
            </a:r>
            <a:r>
              <a:rPr lang="ru-RU" dirty="0"/>
              <a:t>Назначение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BCB23-106E-C041-8ECA-8CF9AFE88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72" y="1560108"/>
            <a:ext cx="4933248" cy="3589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Модуль обеспечивает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Формирование </a:t>
            </a:r>
            <a:r>
              <a:rPr lang="ru-RU" u="sng" dirty="0"/>
              <a:t>единой базы</a:t>
            </a:r>
            <a:r>
              <a:rPr lang="ru-RU" dirty="0"/>
              <a:t> активов</a:t>
            </a:r>
            <a:endParaRPr lang="en-US" dirty="0"/>
          </a:p>
          <a:p>
            <a:r>
              <a:rPr lang="ru-RU" dirty="0"/>
              <a:t>Поддержку данной базы </a:t>
            </a:r>
            <a:r>
              <a:rPr lang="ru-RU" u="sng" dirty="0"/>
              <a:t>в актуальном состоянии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4C806A7C-E1FB-5840-99F3-CA65CE2CAA36}"/>
              </a:ext>
            </a:extLst>
          </p:cNvPr>
          <p:cNvSpPr/>
          <p:nvPr/>
        </p:nvSpPr>
        <p:spPr>
          <a:xfrm>
            <a:off x="5222321" y="2528900"/>
            <a:ext cx="1307775" cy="1303538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408806F8-E2D8-B344-B1B4-D7D023D72089}"/>
              </a:ext>
            </a:extLst>
          </p:cNvPr>
          <p:cNvSpPr/>
          <p:nvPr/>
        </p:nvSpPr>
        <p:spPr>
          <a:xfrm>
            <a:off x="7909920" y="1553156"/>
            <a:ext cx="1395364" cy="3581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Trebuchet MS" panose="020B0703020202090204" pitchFamily="34" charset="0"/>
              </a:rPr>
              <a:t>серверы</a:t>
            </a:r>
            <a:endParaRPr lang="en-US" sz="14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9F869AA2-B084-D14C-AC75-9821D5218CBD}"/>
              </a:ext>
            </a:extLst>
          </p:cNvPr>
          <p:cNvSpPr/>
          <p:nvPr/>
        </p:nvSpPr>
        <p:spPr>
          <a:xfrm>
            <a:off x="7920105" y="2446684"/>
            <a:ext cx="1397354" cy="3581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Trebuchet MS" panose="020B0703020202090204" pitchFamily="34" charset="0"/>
              </a:rPr>
              <a:t>рабочие станции</a:t>
            </a:r>
            <a:endParaRPr lang="en-US" sz="14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662BA60E-0EB8-7645-A7DF-07A79812B5C3}"/>
              </a:ext>
            </a:extLst>
          </p:cNvPr>
          <p:cNvSpPr/>
          <p:nvPr/>
        </p:nvSpPr>
        <p:spPr>
          <a:xfrm>
            <a:off x="7920105" y="3371338"/>
            <a:ext cx="1397354" cy="35813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Trebuchet MS" panose="020B0703020202090204" pitchFamily="34" charset="0"/>
              </a:rPr>
              <a:t>пользователи</a:t>
            </a:r>
            <a:endParaRPr lang="en-US" sz="14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1389741-4204-D44A-A142-80E0A31E811A}"/>
              </a:ext>
            </a:extLst>
          </p:cNvPr>
          <p:cNvSpPr/>
          <p:nvPr/>
        </p:nvSpPr>
        <p:spPr>
          <a:xfrm>
            <a:off x="7920105" y="4314930"/>
            <a:ext cx="1704287" cy="35813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Trebuchet MS" panose="020B0703020202090204" pitchFamily="34" charset="0"/>
              </a:rPr>
              <a:t>информационные системы</a:t>
            </a:r>
            <a:endParaRPr lang="en-US" sz="14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" name="Elbow Connector 50">
            <a:extLst>
              <a:ext uri="{FF2B5EF4-FFF2-40B4-BE49-F238E27FC236}">
                <a16:creationId xmlns:a16="http://schemas.microsoft.com/office/drawing/2014/main" id="{5E05B92D-851F-C34B-B7B3-00573D71E7E7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 flipV="1">
            <a:off x="6530097" y="1732222"/>
            <a:ext cx="1379823" cy="1448447"/>
          </a:xfrm>
          <a:prstGeom prst="bentConnector3">
            <a:avLst>
              <a:gd name="adj1" fmla="val 50000"/>
            </a:avLst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54">
            <a:extLst>
              <a:ext uri="{FF2B5EF4-FFF2-40B4-BE49-F238E27FC236}">
                <a16:creationId xmlns:a16="http://schemas.microsoft.com/office/drawing/2014/main" id="{CE73438E-2C03-CF45-AA8E-BE159E974ED4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flipV="1">
            <a:off x="6530097" y="2625750"/>
            <a:ext cx="1390008" cy="554919"/>
          </a:xfrm>
          <a:prstGeom prst="bentConnector3">
            <a:avLst/>
          </a:prstGeom>
          <a:ln w="3175" cmpd="sng">
            <a:solidFill>
              <a:schemeClr val="accent3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55">
            <a:extLst>
              <a:ext uri="{FF2B5EF4-FFF2-40B4-BE49-F238E27FC236}">
                <a16:creationId xmlns:a16="http://schemas.microsoft.com/office/drawing/2014/main" id="{D4E0C76D-9AEB-714C-9DC5-4645ADE2E715}"/>
              </a:ext>
            </a:extLst>
          </p:cNvPr>
          <p:cNvCxnSpPr>
            <a:cxnSpLocks/>
            <a:stCxn id="8" idx="2"/>
            <a:endCxn id="11" idx="1"/>
          </p:cNvCxnSpPr>
          <p:nvPr/>
        </p:nvCxnSpPr>
        <p:spPr>
          <a:xfrm>
            <a:off x="6530097" y="3180669"/>
            <a:ext cx="1390008" cy="369735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6">
            <a:extLst>
              <a:ext uri="{FF2B5EF4-FFF2-40B4-BE49-F238E27FC236}">
                <a16:creationId xmlns:a16="http://schemas.microsoft.com/office/drawing/2014/main" id="{9932C883-C4E9-5D4E-BE0F-D1410075FDD2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>
            <a:off x="6530097" y="3180669"/>
            <a:ext cx="1390008" cy="1313327"/>
          </a:xfrm>
          <a:prstGeom prst="bentConnector3">
            <a:avLst/>
          </a:prstGeom>
          <a:ln w="3175" cmpd="sng">
            <a:solidFill>
              <a:schemeClr val="bg2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58">
            <a:extLst>
              <a:ext uri="{FF2B5EF4-FFF2-40B4-BE49-F238E27FC236}">
                <a16:creationId xmlns:a16="http://schemas.microsoft.com/office/drawing/2014/main" id="{D2B52C40-F3F1-3444-A28E-F2FBAB274E22}"/>
              </a:ext>
            </a:extLst>
          </p:cNvPr>
          <p:cNvSpPr/>
          <p:nvPr/>
        </p:nvSpPr>
        <p:spPr>
          <a:xfrm>
            <a:off x="9529572" y="4275062"/>
            <a:ext cx="2100364" cy="40908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1100" spc="-27" dirty="0">
                <a:latin typeface="Trebuchet MS" panose="020B0703020202090204" pitchFamily="34" charset="0"/>
              </a:rPr>
              <a:t>Последнее обновление</a:t>
            </a:r>
            <a:r>
              <a:rPr lang="en-US" sz="1100" spc="-27" dirty="0">
                <a:latin typeface="Trebuchet MS" panose="020B0703020202090204" pitchFamily="34" charset="0"/>
              </a:rPr>
              <a:t>: 3</a:t>
            </a:r>
            <a:r>
              <a:rPr lang="ru-RU" sz="1100" spc="-27" dirty="0">
                <a:latin typeface="Trebuchet MS" panose="020B0703020202090204" pitchFamily="34" charset="0"/>
              </a:rPr>
              <a:t>0 минут назад</a:t>
            </a:r>
            <a:endParaRPr lang="en-US" sz="1100" spc="-27" dirty="0">
              <a:latin typeface="Trebuchet MS" panose="020B0703020202090204" pitchFamily="34" charset="0"/>
            </a:endParaRPr>
          </a:p>
        </p:txBody>
      </p:sp>
      <p:cxnSp>
        <p:nvCxnSpPr>
          <p:cNvPr id="22" name="Straight Connector 162">
            <a:extLst>
              <a:ext uri="{FF2B5EF4-FFF2-40B4-BE49-F238E27FC236}">
                <a16:creationId xmlns:a16="http://schemas.microsoft.com/office/drawing/2014/main" id="{9D760D7D-A149-1E41-8AEF-F2853FD71992}"/>
              </a:ext>
            </a:extLst>
          </p:cNvPr>
          <p:cNvCxnSpPr>
            <a:cxnSpLocks/>
          </p:cNvCxnSpPr>
          <p:nvPr/>
        </p:nvCxnSpPr>
        <p:spPr>
          <a:xfrm flipV="1">
            <a:off x="9624392" y="4461734"/>
            <a:ext cx="2179141" cy="17658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66">
            <a:extLst>
              <a:ext uri="{FF2B5EF4-FFF2-40B4-BE49-F238E27FC236}">
                <a16:creationId xmlns:a16="http://schemas.microsoft.com/office/drawing/2014/main" id="{06AD9067-3C56-7E4D-BD92-9D4EC0A4C4A1}"/>
              </a:ext>
            </a:extLst>
          </p:cNvPr>
          <p:cNvSpPr/>
          <p:nvPr/>
        </p:nvSpPr>
        <p:spPr>
          <a:xfrm>
            <a:off x="9264676" y="3335105"/>
            <a:ext cx="2198669" cy="40908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1100" spc="-27" dirty="0">
                <a:latin typeface="Trebuchet MS" panose="020B0703020202090204" pitchFamily="34" charset="0"/>
              </a:rPr>
              <a:t>Последнее обновление</a:t>
            </a:r>
            <a:r>
              <a:rPr lang="en-US" sz="1100" spc="-27" dirty="0">
                <a:latin typeface="Trebuchet MS" panose="020B0703020202090204" pitchFamily="34" charset="0"/>
              </a:rPr>
              <a:t>: </a:t>
            </a:r>
            <a:r>
              <a:rPr lang="ru-RU" sz="1100" spc="-27" dirty="0">
                <a:latin typeface="Trebuchet MS" panose="020B0703020202090204" pitchFamily="34" charset="0"/>
              </a:rPr>
              <a:t>2 часа назад</a:t>
            </a:r>
            <a:endParaRPr lang="en-US" sz="1100" spc="-27" dirty="0">
              <a:latin typeface="Trebuchet MS" panose="020B0703020202090204" pitchFamily="34" charset="0"/>
            </a:endParaRPr>
          </a:p>
        </p:txBody>
      </p:sp>
      <p:cxnSp>
        <p:nvCxnSpPr>
          <p:cNvPr id="30" name="Straight Connector 170">
            <a:extLst>
              <a:ext uri="{FF2B5EF4-FFF2-40B4-BE49-F238E27FC236}">
                <a16:creationId xmlns:a16="http://schemas.microsoft.com/office/drawing/2014/main" id="{965225F3-6ECF-434D-9D56-0CFD572A04FD}"/>
              </a:ext>
            </a:extLst>
          </p:cNvPr>
          <p:cNvCxnSpPr>
            <a:cxnSpLocks/>
          </p:cNvCxnSpPr>
          <p:nvPr/>
        </p:nvCxnSpPr>
        <p:spPr>
          <a:xfrm>
            <a:off x="9305284" y="3541008"/>
            <a:ext cx="2047300" cy="0"/>
          </a:xfrm>
          <a:prstGeom prst="line">
            <a:avLst/>
          </a:prstGeom>
          <a:ln w="31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74">
            <a:extLst>
              <a:ext uri="{FF2B5EF4-FFF2-40B4-BE49-F238E27FC236}">
                <a16:creationId xmlns:a16="http://schemas.microsoft.com/office/drawing/2014/main" id="{C1CD9A7A-8A5A-894E-81DC-8D5FA47FC9EC}"/>
              </a:ext>
            </a:extLst>
          </p:cNvPr>
          <p:cNvSpPr/>
          <p:nvPr/>
        </p:nvSpPr>
        <p:spPr>
          <a:xfrm>
            <a:off x="9264676" y="2437794"/>
            <a:ext cx="2365259" cy="40908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1100" spc="-27" dirty="0">
                <a:latin typeface="Trebuchet MS" panose="020B0703020202090204" pitchFamily="34" charset="0"/>
              </a:rPr>
              <a:t>Последнее обновление</a:t>
            </a:r>
            <a:r>
              <a:rPr lang="en-US" sz="1100" spc="-27" dirty="0">
                <a:latin typeface="Trebuchet MS" panose="020B0703020202090204" pitchFamily="34" charset="0"/>
              </a:rPr>
              <a:t>: </a:t>
            </a:r>
            <a:r>
              <a:rPr lang="ru-RU" sz="1100" spc="-27" dirty="0">
                <a:latin typeface="Trebuchet MS" panose="020B0703020202090204" pitchFamily="34" charset="0"/>
              </a:rPr>
              <a:t>15 минут назад</a:t>
            </a:r>
            <a:endParaRPr lang="en-US" sz="1100" spc="-27" dirty="0">
              <a:latin typeface="Trebuchet MS" panose="020B0703020202090204" pitchFamily="34" charset="0"/>
            </a:endParaRPr>
          </a:p>
        </p:txBody>
      </p:sp>
      <p:cxnSp>
        <p:nvCxnSpPr>
          <p:cNvPr id="38" name="Straight Connector 178">
            <a:extLst>
              <a:ext uri="{FF2B5EF4-FFF2-40B4-BE49-F238E27FC236}">
                <a16:creationId xmlns:a16="http://schemas.microsoft.com/office/drawing/2014/main" id="{4884B526-9365-2D4D-BC35-C0A5C8E91ACB}"/>
              </a:ext>
            </a:extLst>
          </p:cNvPr>
          <p:cNvCxnSpPr>
            <a:cxnSpLocks/>
          </p:cNvCxnSpPr>
          <p:nvPr/>
        </p:nvCxnSpPr>
        <p:spPr>
          <a:xfrm>
            <a:off x="9305284" y="2625750"/>
            <a:ext cx="2191316" cy="0"/>
          </a:xfrm>
          <a:prstGeom prst="line">
            <a:avLst/>
          </a:prstGeom>
          <a:ln w="31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82">
            <a:extLst>
              <a:ext uri="{FF2B5EF4-FFF2-40B4-BE49-F238E27FC236}">
                <a16:creationId xmlns:a16="http://schemas.microsoft.com/office/drawing/2014/main" id="{0DDC457A-8BDD-DD44-AB2E-DD91E2BB7066}"/>
              </a:ext>
            </a:extLst>
          </p:cNvPr>
          <p:cNvSpPr/>
          <p:nvPr/>
        </p:nvSpPr>
        <p:spPr>
          <a:xfrm>
            <a:off x="9227747" y="1553157"/>
            <a:ext cx="2049853" cy="40908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1100" spc="-27" dirty="0">
                <a:latin typeface="Trebuchet MS" panose="020B0703020202090204" pitchFamily="34" charset="0"/>
              </a:rPr>
              <a:t>Последнее обновление</a:t>
            </a:r>
            <a:r>
              <a:rPr lang="en-US" sz="1100" spc="-27" dirty="0">
                <a:latin typeface="Trebuchet MS" panose="020B0703020202090204" pitchFamily="34" charset="0"/>
              </a:rPr>
              <a:t>: </a:t>
            </a:r>
            <a:r>
              <a:rPr lang="ru-RU" sz="1100" spc="-27" dirty="0">
                <a:latin typeface="Trebuchet MS" panose="020B0703020202090204" pitchFamily="34" charset="0"/>
              </a:rPr>
              <a:t>час назад</a:t>
            </a:r>
            <a:endParaRPr lang="en-US" sz="1100" spc="-27" dirty="0">
              <a:latin typeface="Trebuchet MS" panose="020B0703020202090204" pitchFamily="34" charset="0"/>
            </a:endParaRPr>
          </a:p>
        </p:txBody>
      </p:sp>
      <p:cxnSp>
        <p:nvCxnSpPr>
          <p:cNvPr id="46" name="Straight Connector 186">
            <a:extLst>
              <a:ext uri="{FF2B5EF4-FFF2-40B4-BE49-F238E27FC236}">
                <a16:creationId xmlns:a16="http://schemas.microsoft.com/office/drawing/2014/main" id="{1D83733A-A419-B74A-B7B5-C2E25813ACEE}"/>
              </a:ext>
            </a:extLst>
          </p:cNvPr>
          <p:cNvCxnSpPr>
            <a:cxnSpLocks/>
          </p:cNvCxnSpPr>
          <p:nvPr/>
        </p:nvCxnSpPr>
        <p:spPr>
          <a:xfrm>
            <a:off x="9264676" y="1744440"/>
            <a:ext cx="1907888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>
            <a:extLst>
              <a:ext uri="{FF2B5EF4-FFF2-40B4-BE49-F238E27FC236}">
                <a16:creationId xmlns:a16="http://schemas.microsoft.com/office/drawing/2014/main" id="{2A34293B-E680-FC48-A776-EF834C5D7C3D}"/>
              </a:ext>
            </a:extLst>
          </p:cNvPr>
          <p:cNvCxnSpPr>
            <a:cxnSpLocks/>
          </p:cNvCxnSpPr>
          <p:nvPr/>
        </p:nvCxnSpPr>
        <p:spPr>
          <a:xfrm>
            <a:off x="7228939" y="4479392"/>
            <a:ext cx="653756" cy="569523"/>
          </a:xfrm>
          <a:prstGeom prst="bentConnector3">
            <a:avLst>
              <a:gd name="adj1" fmla="val -640"/>
            </a:avLst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DEB869E-F929-9A40-B2E6-D6E135483C11}"/>
              </a:ext>
            </a:extLst>
          </p:cNvPr>
          <p:cNvSpPr txBox="1"/>
          <p:nvPr/>
        </p:nvSpPr>
        <p:spPr>
          <a:xfrm>
            <a:off x="7920105" y="4842139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…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59" name="Freeform 107">
            <a:extLst>
              <a:ext uri="{FF2B5EF4-FFF2-40B4-BE49-F238E27FC236}">
                <a16:creationId xmlns:a16="http://schemas.microsoft.com/office/drawing/2014/main" id="{8634317A-3D20-4C4F-84D2-E0537E27D2C7}"/>
              </a:ext>
            </a:extLst>
          </p:cNvPr>
          <p:cNvSpPr>
            <a:spLocks noEditPoints="1"/>
          </p:cNvSpPr>
          <p:nvPr/>
        </p:nvSpPr>
        <p:spPr bwMode="auto">
          <a:xfrm>
            <a:off x="6228168" y="3085510"/>
            <a:ext cx="191521" cy="190318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76200">
                <a:solidFill>
                  <a:schemeClr val="tx1"/>
                </a:solidFill>
              </a:ln>
              <a:latin typeface="Trebuchet MS" panose="020B070302020209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9438F3-9F5F-C744-B1A8-0E0C10C2384D}"/>
              </a:ext>
            </a:extLst>
          </p:cNvPr>
          <p:cNvSpPr txBox="1"/>
          <p:nvPr/>
        </p:nvSpPr>
        <p:spPr>
          <a:xfrm>
            <a:off x="5186388" y="3020828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Inventory</a:t>
            </a:r>
            <a:endParaRPr lang="ru-RU" sz="16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1BBBD29-41D1-EB4D-97E5-B1ADBBF9A604}"/>
              </a:ext>
            </a:extLst>
          </p:cNvPr>
          <p:cNvGrpSpPr/>
          <p:nvPr/>
        </p:nvGrpSpPr>
        <p:grpSpPr>
          <a:xfrm>
            <a:off x="2497089" y="3325487"/>
            <a:ext cx="666875" cy="666875"/>
            <a:chOff x="2536816" y="3314621"/>
            <a:chExt cx="666875" cy="666875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F803224-D9E6-D346-BAC3-87C2C4E54351}"/>
                </a:ext>
              </a:extLst>
            </p:cNvPr>
            <p:cNvSpPr/>
            <p:nvPr/>
          </p:nvSpPr>
          <p:spPr>
            <a:xfrm>
              <a:off x="2536816" y="3314621"/>
              <a:ext cx="666875" cy="6668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70302020209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514E5A5-549F-CD40-A169-541AEF1E7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043" y="3401897"/>
              <a:ext cx="460414" cy="460414"/>
            </a:xfrm>
            <a:prstGeom prst="rect">
              <a:avLst/>
            </a:prstGeom>
          </p:spPr>
        </p:pic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0A70412-19DA-1144-B84C-5DA57B1F6889}"/>
              </a:ext>
            </a:extLst>
          </p:cNvPr>
          <p:cNvGrpSpPr/>
          <p:nvPr/>
        </p:nvGrpSpPr>
        <p:grpSpPr>
          <a:xfrm>
            <a:off x="3119126" y="2406034"/>
            <a:ext cx="666875" cy="666875"/>
            <a:chOff x="3119126" y="2406034"/>
            <a:chExt cx="666875" cy="66687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1335C62-348C-EC4A-81C5-02677EF17603}"/>
                </a:ext>
              </a:extLst>
            </p:cNvPr>
            <p:cNvSpPr/>
            <p:nvPr/>
          </p:nvSpPr>
          <p:spPr>
            <a:xfrm>
              <a:off x="3119126" y="2406034"/>
              <a:ext cx="666875" cy="666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70302020209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0B3DC57-8373-0A48-99F5-3CF43B61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6974" y="2535971"/>
              <a:ext cx="411175" cy="411175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03ECCB99-4842-4742-9A8C-E144CAB7CD9D}"/>
              </a:ext>
            </a:extLst>
          </p:cNvPr>
          <p:cNvGrpSpPr/>
          <p:nvPr/>
        </p:nvGrpSpPr>
        <p:grpSpPr>
          <a:xfrm>
            <a:off x="1658905" y="3917079"/>
            <a:ext cx="666875" cy="666875"/>
            <a:chOff x="840846" y="2445679"/>
            <a:chExt cx="666875" cy="66687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935E848-6E86-9543-888F-29968E5F926A}"/>
                </a:ext>
              </a:extLst>
            </p:cNvPr>
            <p:cNvSpPr/>
            <p:nvPr/>
          </p:nvSpPr>
          <p:spPr>
            <a:xfrm>
              <a:off x="840846" y="2445679"/>
              <a:ext cx="666875" cy="666875"/>
            </a:xfrm>
            <a:prstGeom prst="ellipse">
              <a:avLst/>
            </a:prstGeom>
            <a:solidFill>
              <a:srgbClr val="EE2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70302020209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FFD84D8-8F55-1249-8C53-1925C1C28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459" y="2546380"/>
              <a:ext cx="641648" cy="481236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F11AE0B2-D8EF-124F-A9A7-30D8294A8507}"/>
              </a:ext>
            </a:extLst>
          </p:cNvPr>
          <p:cNvGrpSpPr/>
          <p:nvPr/>
        </p:nvGrpSpPr>
        <p:grpSpPr>
          <a:xfrm>
            <a:off x="2383981" y="4535103"/>
            <a:ext cx="666875" cy="666875"/>
            <a:chOff x="3970161" y="4554462"/>
            <a:chExt cx="666875" cy="66687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005D427-F557-144C-8AFF-E5D7156E08DB}"/>
                </a:ext>
              </a:extLst>
            </p:cNvPr>
            <p:cNvSpPr/>
            <p:nvPr/>
          </p:nvSpPr>
          <p:spPr>
            <a:xfrm>
              <a:off x="3970161" y="4554462"/>
              <a:ext cx="666875" cy="66687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703020202090204" pitchFamily="34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7661792-046B-434A-98B0-BD41E918A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398" t="25089" r="30387" b="22224"/>
            <a:stretch/>
          </p:blipFill>
          <p:spPr>
            <a:xfrm>
              <a:off x="4118126" y="4722502"/>
              <a:ext cx="370944" cy="370944"/>
            </a:xfrm>
            <a:prstGeom prst="rect">
              <a:avLst/>
            </a:prstGeom>
          </p:spPr>
        </p:pic>
      </p:grpSp>
      <p:sp>
        <p:nvSpPr>
          <p:cNvPr id="34" name="Freeform 41">
            <a:extLst>
              <a:ext uri="{FF2B5EF4-FFF2-40B4-BE49-F238E27FC236}">
                <a16:creationId xmlns:a16="http://schemas.microsoft.com/office/drawing/2014/main" id="{7612D251-D29C-A64B-8095-8B7AF1852E24}"/>
              </a:ext>
            </a:extLst>
          </p:cNvPr>
          <p:cNvSpPr>
            <a:spLocks noEditPoints="1"/>
          </p:cNvSpPr>
          <p:nvPr/>
        </p:nvSpPr>
        <p:spPr bwMode="auto">
          <a:xfrm>
            <a:off x="8305304" y="3265684"/>
            <a:ext cx="503381" cy="612496"/>
          </a:xfrm>
          <a:custGeom>
            <a:avLst/>
            <a:gdLst>
              <a:gd name="T0" fmla="*/ 248 w 327"/>
              <a:gd name="T1" fmla="*/ 2 h 398"/>
              <a:gd name="T2" fmla="*/ 248 w 327"/>
              <a:gd name="T3" fmla="*/ 2 h 398"/>
              <a:gd name="T4" fmla="*/ 247 w 327"/>
              <a:gd name="T5" fmla="*/ 1 h 398"/>
              <a:gd name="T6" fmla="*/ 246 w 327"/>
              <a:gd name="T7" fmla="*/ 0 h 398"/>
              <a:gd name="T8" fmla="*/ 5 w 327"/>
              <a:gd name="T9" fmla="*/ 7 h 398"/>
              <a:gd name="T10" fmla="*/ 0 w 327"/>
              <a:gd name="T11" fmla="*/ 387 h 398"/>
              <a:gd name="T12" fmla="*/ 244 w 327"/>
              <a:gd name="T13" fmla="*/ 398 h 398"/>
              <a:gd name="T14" fmla="*/ 245 w 327"/>
              <a:gd name="T15" fmla="*/ 398 h 398"/>
              <a:gd name="T16" fmla="*/ 246 w 327"/>
              <a:gd name="T17" fmla="*/ 398 h 398"/>
              <a:gd name="T18" fmla="*/ 247 w 327"/>
              <a:gd name="T19" fmla="*/ 398 h 398"/>
              <a:gd name="T20" fmla="*/ 247 w 327"/>
              <a:gd name="T21" fmla="*/ 397 h 398"/>
              <a:gd name="T22" fmla="*/ 248 w 327"/>
              <a:gd name="T23" fmla="*/ 397 h 398"/>
              <a:gd name="T24" fmla="*/ 326 w 327"/>
              <a:gd name="T25" fmla="*/ 319 h 398"/>
              <a:gd name="T26" fmla="*/ 327 w 327"/>
              <a:gd name="T27" fmla="*/ 83 h 398"/>
              <a:gd name="T28" fmla="*/ 240 w 327"/>
              <a:gd name="T29" fmla="*/ 389 h 398"/>
              <a:gd name="T30" fmla="*/ 10 w 327"/>
              <a:gd name="T31" fmla="*/ 16 h 398"/>
              <a:gd name="T32" fmla="*/ 240 w 327"/>
              <a:gd name="T33" fmla="*/ 389 h 398"/>
              <a:gd name="T34" fmla="*/ 249 w 327"/>
              <a:gd name="T35" fmla="*/ 382 h 398"/>
              <a:gd name="T36" fmla="*/ 318 w 327"/>
              <a:gd name="T37" fmla="*/ 85 h 398"/>
              <a:gd name="T38" fmla="*/ 50 w 327"/>
              <a:gd name="T39" fmla="*/ 175 h 398"/>
              <a:gd name="T40" fmla="*/ 197 w 327"/>
              <a:gd name="T41" fmla="*/ 175 h 398"/>
              <a:gd name="T42" fmla="*/ 202 w 327"/>
              <a:gd name="T43" fmla="*/ 111 h 398"/>
              <a:gd name="T44" fmla="*/ 200 w 327"/>
              <a:gd name="T45" fmla="*/ 49 h 398"/>
              <a:gd name="T46" fmla="*/ 50 w 327"/>
              <a:gd name="T47" fmla="*/ 51 h 398"/>
              <a:gd name="T48" fmla="*/ 45 w 327"/>
              <a:gd name="T49" fmla="*/ 113 h 398"/>
              <a:gd name="T50" fmla="*/ 46 w 327"/>
              <a:gd name="T51" fmla="*/ 174 h 398"/>
              <a:gd name="T52" fmla="*/ 54 w 327"/>
              <a:gd name="T53" fmla="*/ 60 h 398"/>
              <a:gd name="T54" fmla="*/ 192 w 327"/>
              <a:gd name="T55" fmla="*/ 107 h 398"/>
              <a:gd name="T56" fmla="*/ 54 w 327"/>
              <a:gd name="T57" fmla="*/ 60 h 398"/>
              <a:gd name="T58" fmla="*/ 192 w 327"/>
              <a:gd name="T59" fmla="*/ 116 h 398"/>
              <a:gd name="T60" fmla="*/ 54 w 327"/>
              <a:gd name="T61" fmla="*/ 166 h 398"/>
              <a:gd name="T62" fmla="*/ 123 w 327"/>
              <a:gd name="T63" fmla="*/ 224 h 398"/>
              <a:gd name="T64" fmla="*/ 123 w 327"/>
              <a:gd name="T65" fmla="*/ 278 h 398"/>
              <a:gd name="T66" fmla="*/ 150 w 327"/>
              <a:gd name="T67" fmla="*/ 251 h 398"/>
              <a:gd name="T68" fmla="*/ 123 w 327"/>
              <a:gd name="T69" fmla="*/ 269 h 398"/>
              <a:gd name="T70" fmla="*/ 123 w 327"/>
              <a:gd name="T71" fmla="*/ 269 h 398"/>
              <a:gd name="T72" fmla="*/ 123 w 327"/>
              <a:gd name="T73" fmla="*/ 233 h 398"/>
              <a:gd name="T74" fmla="*/ 123 w 327"/>
              <a:gd name="T75" fmla="*/ 269 h 398"/>
              <a:gd name="T76" fmla="*/ 122 w 327"/>
              <a:gd name="T77" fmla="*/ 288 h 398"/>
              <a:gd name="T78" fmla="*/ 123 w 327"/>
              <a:gd name="T79" fmla="*/ 342 h 398"/>
              <a:gd name="T80" fmla="*/ 150 w 327"/>
              <a:gd name="T81" fmla="*/ 315 h 398"/>
              <a:gd name="T82" fmla="*/ 123 w 327"/>
              <a:gd name="T83" fmla="*/ 332 h 398"/>
              <a:gd name="T84" fmla="*/ 105 w 327"/>
              <a:gd name="T85" fmla="*/ 314 h 398"/>
              <a:gd name="T86" fmla="*/ 123 w 327"/>
              <a:gd name="T87" fmla="*/ 297 h 398"/>
              <a:gd name="T88" fmla="*/ 123 w 327"/>
              <a:gd name="T89" fmla="*/ 332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7" h="398">
                <a:moveTo>
                  <a:pt x="326" y="80"/>
                </a:moveTo>
                <a:cubicBezTo>
                  <a:pt x="248" y="2"/>
                  <a:pt x="248" y="2"/>
                  <a:pt x="248" y="2"/>
                </a:cubicBezTo>
                <a:cubicBezTo>
                  <a:pt x="248" y="2"/>
                  <a:pt x="248" y="2"/>
                  <a:pt x="248" y="2"/>
                </a:cubicBezTo>
                <a:cubicBezTo>
                  <a:pt x="248" y="2"/>
                  <a:pt x="248" y="2"/>
                  <a:pt x="248" y="2"/>
                </a:cubicBezTo>
                <a:cubicBezTo>
                  <a:pt x="248" y="1"/>
                  <a:pt x="247" y="1"/>
                  <a:pt x="247" y="1"/>
                </a:cubicBezTo>
                <a:cubicBezTo>
                  <a:pt x="247" y="1"/>
                  <a:pt x="247" y="1"/>
                  <a:pt x="247" y="1"/>
                </a:cubicBezTo>
                <a:cubicBezTo>
                  <a:pt x="246" y="1"/>
                  <a:pt x="246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5" y="0"/>
                  <a:pt x="245" y="0"/>
                  <a:pt x="244" y="0"/>
                </a:cubicBezTo>
                <a:cubicBezTo>
                  <a:pt x="5" y="7"/>
                  <a:pt x="5" y="7"/>
                  <a:pt x="5" y="7"/>
                </a:cubicBezTo>
                <a:cubicBezTo>
                  <a:pt x="2" y="7"/>
                  <a:pt x="0" y="9"/>
                  <a:pt x="0" y="12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9"/>
                  <a:pt x="2" y="392"/>
                  <a:pt x="5" y="392"/>
                </a:cubicBezTo>
                <a:cubicBezTo>
                  <a:pt x="244" y="398"/>
                  <a:pt x="244" y="398"/>
                  <a:pt x="244" y="398"/>
                </a:cubicBezTo>
                <a:cubicBezTo>
                  <a:pt x="245" y="398"/>
                  <a:pt x="245" y="398"/>
                  <a:pt x="245" y="398"/>
                </a:cubicBezTo>
                <a:cubicBezTo>
                  <a:pt x="245" y="398"/>
                  <a:pt x="245" y="398"/>
                  <a:pt x="245" y="398"/>
                </a:cubicBezTo>
                <a:cubicBezTo>
                  <a:pt x="245" y="398"/>
                  <a:pt x="245" y="398"/>
                  <a:pt x="246" y="398"/>
                </a:cubicBezTo>
                <a:cubicBezTo>
                  <a:pt x="246" y="398"/>
                  <a:pt x="246" y="398"/>
                  <a:pt x="246" y="398"/>
                </a:cubicBezTo>
                <a:cubicBezTo>
                  <a:pt x="246" y="398"/>
                  <a:pt x="246" y="398"/>
                  <a:pt x="246" y="398"/>
                </a:cubicBezTo>
                <a:cubicBezTo>
                  <a:pt x="246" y="398"/>
                  <a:pt x="247" y="398"/>
                  <a:pt x="247" y="398"/>
                </a:cubicBezTo>
                <a:cubicBezTo>
                  <a:pt x="247" y="398"/>
                  <a:pt x="247" y="398"/>
                  <a:pt x="247" y="398"/>
                </a:cubicBezTo>
                <a:cubicBezTo>
                  <a:pt x="247" y="398"/>
                  <a:pt x="247" y="398"/>
                  <a:pt x="247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326" y="319"/>
                  <a:pt x="326" y="319"/>
                  <a:pt x="326" y="319"/>
                </a:cubicBezTo>
                <a:cubicBezTo>
                  <a:pt x="327" y="318"/>
                  <a:pt x="327" y="317"/>
                  <a:pt x="327" y="315"/>
                </a:cubicBezTo>
                <a:cubicBezTo>
                  <a:pt x="327" y="83"/>
                  <a:pt x="327" y="83"/>
                  <a:pt x="327" y="83"/>
                </a:cubicBezTo>
                <a:cubicBezTo>
                  <a:pt x="327" y="82"/>
                  <a:pt x="327" y="81"/>
                  <a:pt x="326" y="80"/>
                </a:cubicBezTo>
                <a:close/>
                <a:moveTo>
                  <a:pt x="240" y="389"/>
                </a:moveTo>
                <a:cubicBezTo>
                  <a:pt x="10" y="382"/>
                  <a:pt x="10" y="382"/>
                  <a:pt x="10" y="382"/>
                </a:cubicBezTo>
                <a:cubicBezTo>
                  <a:pt x="10" y="16"/>
                  <a:pt x="10" y="16"/>
                  <a:pt x="10" y="16"/>
                </a:cubicBezTo>
                <a:cubicBezTo>
                  <a:pt x="240" y="10"/>
                  <a:pt x="240" y="10"/>
                  <a:pt x="240" y="10"/>
                </a:cubicBezTo>
                <a:lnTo>
                  <a:pt x="240" y="389"/>
                </a:lnTo>
                <a:close/>
                <a:moveTo>
                  <a:pt x="318" y="313"/>
                </a:moveTo>
                <a:cubicBezTo>
                  <a:pt x="249" y="382"/>
                  <a:pt x="249" y="382"/>
                  <a:pt x="249" y="382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318" y="85"/>
                  <a:pt x="318" y="85"/>
                  <a:pt x="318" y="85"/>
                </a:cubicBezTo>
                <a:lnTo>
                  <a:pt x="318" y="313"/>
                </a:lnTo>
                <a:close/>
                <a:moveTo>
                  <a:pt x="50" y="175"/>
                </a:moveTo>
                <a:cubicBezTo>
                  <a:pt x="50" y="175"/>
                  <a:pt x="50" y="175"/>
                  <a:pt x="50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200" y="175"/>
                  <a:pt x="202" y="173"/>
                  <a:pt x="202" y="170"/>
                </a:cubicBezTo>
                <a:cubicBezTo>
                  <a:pt x="202" y="111"/>
                  <a:pt x="202" y="111"/>
                  <a:pt x="202" y="111"/>
                </a:cubicBezTo>
                <a:cubicBezTo>
                  <a:pt x="202" y="52"/>
                  <a:pt x="202" y="52"/>
                  <a:pt x="202" y="52"/>
                </a:cubicBezTo>
                <a:cubicBezTo>
                  <a:pt x="202" y="51"/>
                  <a:pt x="201" y="50"/>
                  <a:pt x="200" y="49"/>
                </a:cubicBezTo>
                <a:cubicBezTo>
                  <a:pt x="199" y="48"/>
                  <a:pt x="198" y="48"/>
                  <a:pt x="197" y="48"/>
                </a:cubicBezTo>
                <a:cubicBezTo>
                  <a:pt x="50" y="51"/>
                  <a:pt x="50" y="51"/>
                  <a:pt x="50" y="51"/>
                </a:cubicBezTo>
                <a:cubicBezTo>
                  <a:pt x="47" y="51"/>
                  <a:pt x="45" y="53"/>
                  <a:pt x="45" y="55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3"/>
                  <a:pt x="46" y="174"/>
                </a:cubicBezTo>
                <a:cubicBezTo>
                  <a:pt x="47" y="175"/>
                  <a:pt x="49" y="175"/>
                  <a:pt x="50" y="175"/>
                </a:cubicBezTo>
                <a:close/>
                <a:moveTo>
                  <a:pt x="54" y="60"/>
                </a:moveTo>
                <a:cubicBezTo>
                  <a:pt x="192" y="57"/>
                  <a:pt x="192" y="57"/>
                  <a:pt x="192" y="57"/>
                </a:cubicBezTo>
                <a:cubicBezTo>
                  <a:pt x="192" y="107"/>
                  <a:pt x="192" y="107"/>
                  <a:pt x="192" y="107"/>
                </a:cubicBezTo>
                <a:cubicBezTo>
                  <a:pt x="54" y="108"/>
                  <a:pt x="54" y="108"/>
                  <a:pt x="54" y="108"/>
                </a:cubicBezTo>
                <a:lnTo>
                  <a:pt x="54" y="60"/>
                </a:lnTo>
                <a:close/>
                <a:moveTo>
                  <a:pt x="54" y="118"/>
                </a:moveTo>
                <a:cubicBezTo>
                  <a:pt x="192" y="116"/>
                  <a:pt x="192" y="116"/>
                  <a:pt x="192" y="116"/>
                </a:cubicBezTo>
                <a:cubicBezTo>
                  <a:pt x="192" y="165"/>
                  <a:pt x="192" y="165"/>
                  <a:pt x="192" y="165"/>
                </a:cubicBezTo>
                <a:cubicBezTo>
                  <a:pt x="54" y="166"/>
                  <a:pt x="54" y="166"/>
                  <a:pt x="54" y="166"/>
                </a:cubicBezTo>
                <a:lnTo>
                  <a:pt x="54" y="118"/>
                </a:lnTo>
                <a:close/>
                <a:moveTo>
                  <a:pt x="123" y="224"/>
                </a:moveTo>
                <a:cubicBezTo>
                  <a:pt x="107" y="224"/>
                  <a:pt x="95" y="236"/>
                  <a:pt x="95" y="251"/>
                </a:cubicBezTo>
                <a:cubicBezTo>
                  <a:pt x="95" y="266"/>
                  <a:pt x="107" y="278"/>
                  <a:pt x="123" y="278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38" y="278"/>
                  <a:pt x="150" y="266"/>
                  <a:pt x="150" y="251"/>
                </a:cubicBezTo>
                <a:cubicBezTo>
                  <a:pt x="150" y="236"/>
                  <a:pt x="138" y="224"/>
                  <a:pt x="123" y="224"/>
                </a:cubicBezTo>
                <a:close/>
                <a:moveTo>
                  <a:pt x="123" y="269"/>
                </a:moveTo>
                <a:cubicBezTo>
                  <a:pt x="123" y="274"/>
                  <a:pt x="123" y="274"/>
                  <a:pt x="123" y="274"/>
                </a:cubicBezTo>
                <a:cubicBezTo>
                  <a:pt x="123" y="269"/>
                  <a:pt x="123" y="269"/>
                  <a:pt x="123" y="269"/>
                </a:cubicBezTo>
                <a:cubicBezTo>
                  <a:pt x="113" y="269"/>
                  <a:pt x="105" y="261"/>
                  <a:pt x="105" y="251"/>
                </a:cubicBezTo>
                <a:cubicBezTo>
                  <a:pt x="105" y="241"/>
                  <a:pt x="113" y="233"/>
                  <a:pt x="123" y="233"/>
                </a:cubicBezTo>
                <a:cubicBezTo>
                  <a:pt x="133" y="234"/>
                  <a:pt x="141" y="242"/>
                  <a:pt x="141" y="251"/>
                </a:cubicBezTo>
                <a:cubicBezTo>
                  <a:pt x="141" y="261"/>
                  <a:pt x="133" y="269"/>
                  <a:pt x="123" y="269"/>
                </a:cubicBezTo>
                <a:close/>
                <a:moveTo>
                  <a:pt x="123" y="288"/>
                </a:moveTo>
                <a:cubicBezTo>
                  <a:pt x="122" y="288"/>
                  <a:pt x="122" y="288"/>
                  <a:pt x="122" y="288"/>
                </a:cubicBezTo>
                <a:cubicBezTo>
                  <a:pt x="107" y="288"/>
                  <a:pt x="95" y="300"/>
                  <a:pt x="95" y="314"/>
                </a:cubicBezTo>
                <a:cubicBezTo>
                  <a:pt x="95" y="329"/>
                  <a:pt x="107" y="341"/>
                  <a:pt x="123" y="342"/>
                </a:cubicBezTo>
                <a:cubicBezTo>
                  <a:pt x="123" y="342"/>
                  <a:pt x="123" y="342"/>
                  <a:pt x="123" y="342"/>
                </a:cubicBezTo>
                <a:cubicBezTo>
                  <a:pt x="138" y="342"/>
                  <a:pt x="150" y="330"/>
                  <a:pt x="150" y="315"/>
                </a:cubicBezTo>
                <a:cubicBezTo>
                  <a:pt x="150" y="300"/>
                  <a:pt x="138" y="288"/>
                  <a:pt x="123" y="288"/>
                </a:cubicBezTo>
                <a:close/>
                <a:moveTo>
                  <a:pt x="123" y="332"/>
                </a:moveTo>
                <a:cubicBezTo>
                  <a:pt x="123" y="332"/>
                  <a:pt x="123" y="332"/>
                  <a:pt x="123" y="332"/>
                </a:cubicBezTo>
                <a:cubicBezTo>
                  <a:pt x="113" y="332"/>
                  <a:pt x="105" y="324"/>
                  <a:pt x="105" y="314"/>
                </a:cubicBezTo>
                <a:cubicBezTo>
                  <a:pt x="105" y="305"/>
                  <a:pt x="113" y="297"/>
                  <a:pt x="123" y="297"/>
                </a:cubicBezTo>
                <a:cubicBezTo>
                  <a:pt x="123" y="297"/>
                  <a:pt x="123" y="297"/>
                  <a:pt x="123" y="297"/>
                </a:cubicBezTo>
                <a:cubicBezTo>
                  <a:pt x="133" y="297"/>
                  <a:pt x="141" y="305"/>
                  <a:pt x="141" y="315"/>
                </a:cubicBezTo>
                <a:cubicBezTo>
                  <a:pt x="141" y="325"/>
                  <a:pt x="133" y="332"/>
                  <a:pt x="123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5" name="Freeform 99">
            <a:extLst>
              <a:ext uri="{FF2B5EF4-FFF2-40B4-BE49-F238E27FC236}">
                <a16:creationId xmlns:a16="http://schemas.microsoft.com/office/drawing/2014/main" id="{725FB1B9-543D-2345-A7FF-D591917FC12F}"/>
              </a:ext>
            </a:extLst>
          </p:cNvPr>
          <p:cNvSpPr>
            <a:spLocks noEditPoints="1"/>
          </p:cNvSpPr>
          <p:nvPr/>
        </p:nvSpPr>
        <p:spPr bwMode="auto">
          <a:xfrm>
            <a:off x="8232228" y="2462823"/>
            <a:ext cx="649532" cy="447261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6" name="Freeform 123">
            <a:extLst>
              <a:ext uri="{FF2B5EF4-FFF2-40B4-BE49-F238E27FC236}">
                <a16:creationId xmlns:a16="http://schemas.microsoft.com/office/drawing/2014/main" id="{E233F6A3-B266-1A42-895E-A5BB90586F6E}"/>
              </a:ext>
            </a:extLst>
          </p:cNvPr>
          <p:cNvSpPr>
            <a:spLocks noEditPoints="1"/>
          </p:cNvSpPr>
          <p:nvPr/>
        </p:nvSpPr>
        <p:spPr bwMode="auto">
          <a:xfrm>
            <a:off x="5254380" y="2907640"/>
            <a:ext cx="1440101" cy="1444863"/>
          </a:xfrm>
          <a:custGeom>
            <a:avLst/>
            <a:gdLst>
              <a:gd name="T0" fmla="*/ 529 w 676"/>
              <a:gd name="T1" fmla="*/ 279 h 678"/>
              <a:gd name="T2" fmla="*/ 431 w 676"/>
              <a:gd name="T3" fmla="*/ 293 h 678"/>
              <a:gd name="T4" fmla="*/ 409 w 676"/>
              <a:gd name="T5" fmla="*/ 210 h 678"/>
              <a:gd name="T6" fmla="*/ 367 w 676"/>
              <a:gd name="T7" fmla="*/ 125 h 678"/>
              <a:gd name="T8" fmla="*/ 401 w 676"/>
              <a:gd name="T9" fmla="*/ 58 h 678"/>
              <a:gd name="T10" fmla="*/ 504 w 676"/>
              <a:gd name="T11" fmla="*/ 6 h 678"/>
              <a:gd name="T12" fmla="*/ 579 w 676"/>
              <a:gd name="T13" fmla="*/ 18 h 678"/>
              <a:gd name="T14" fmla="*/ 659 w 676"/>
              <a:gd name="T15" fmla="*/ 100 h 678"/>
              <a:gd name="T16" fmla="*/ 676 w 676"/>
              <a:gd name="T17" fmla="*/ 169 h 678"/>
              <a:gd name="T18" fmla="*/ 605 w 676"/>
              <a:gd name="T19" fmla="*/ 241 h 678"/>
              <a:gd name="T20" fmla="*/ 558 w 676"/>
              <a:gd name="T21" fmla="*/ 314 h 678"/>
              <a:gd name="T22" fmla="*/ 539 w 676"/>
              <a:gd name="T23" fmla="*/ 267 h 678"/>
              <a:gd name="T24" fmla="*/ 590 w 676"/>
              <a:gd name="T25" fmla="*/ 242 h 678"/>
              <a:gd name="T26" fmla="*/ 626 w 676"/>
              <a:gd name="T27" fmla="*/ 172 h 678"/>
              <a:gd name="T28" fmla="*/ 655 w 676"/>
              <a:gd name="T29" fmla="*/ 114 h 678"/>
              <a:gd name="T30" fmla="*/ 566 w 676"/>
              <a:gd name="T31" fmla="*/ 67 h 678"/>
              <a:gd name="T32" fmla="*/ 517 w 676"/>
              <a:gd name="T33" fmla="*/ 15 h 678"/>
              <a:gd name="T34" fmla="*/ 500 w 676"/>
              <a:gd name="T35" fmla="*/ 56 h 678"/>
              <a:gd name="T36" fmla="*/ 401 w 676"/>
              <a:gd name="T37" fmla="*/ 73 h 678"/>
              <a:gd name="T38" fmla="*/ 413 w 676"/>
              <a:gd name="T39" fmla="*/ 144 h 678"/>
              <a:gd name="T40" fmla="*/ 422 w 676"/>
              <a:gd name="T41" fmla="*/ 215 h 678"/>
              <a:gd name="T42" fmla="*/ 463 w 676"/>
              <a:gd name="T43" fmla="*/ 255 h 678"/>
              <a:gd name="T44" fmla="*/ 532 w 676"/>
              <a:gd name="T45" fmla="*/ 264 h 678"/>
              <a:gd name="T46" fmla="*/ 478 w 676"/>
              <a:gd name="T47" fmla="*/ 160 h 678"/>
              <a:gd name="T48" fmla="*/ 517 w 676"/>
              <a:gd name="T49" fmla="*/ 199 h 678"/>
              <a:gd name="T50" fmla="*/ 517 w 676"/>
              <a:gd name="T51" fmla="*/ 185 h 678"/>
              <a:gd name="T52" fmla="*/ 258 w 676"/>
              <a:gd name="T53" fmla="*/ 678 h 678"/>
              <a:gd name="T54" fmla="*/ 233 w 676"/>
              <a:gd name="T55" fmla="*/ 615 h 678"/>
              <a:gd name="T56" fmla="*/ 105 w 676"/>
              <a:gd name="T57" fmla="*/ 628 h 678"/>
              <a:gd name="T58" fmla="*/ 90 w 676"/>
              <a:gd name="T59" fmla="*/ 522 h 678"/>
              <a:gd name="T60" fmla="*/ 0 w 676"/>
              <a:gd name="T61" fmla="*/ 424 h 678"/>
              <a:gd name="T62" fmla="*/ 14 w 676"/>
              <a:gd name="T63" fmla="*/ 350 h 678"/>
              <a:gd name="T64" fmla="*/ 91 w 676"/>
              <a:gd name="T65" fmla="*/ 229 h 678"/>
              <a:gd name="T66" fmla="*/ 159 w 676"/>
              <a:gd name="T67" fmla="*/ 185 h 678"/>
              <a:gd name="T68" fmla="*/ 276 w 676"/>
              <a:gd name="T69" fmla="*/ 222 h 678"/>
              <a:gd name="T70" fmla="*/ 378 w 676"/>
              <a:gd name="T71" fmla="*/ 190 h 678"/>
              <a:gd name="T72" fmla="*/ 423 w 676"/>
              <a:gd name="T73" fmla="*/ 310 h 678"/>
              <a:gd name="T74" fmla="*/ 513 w 676"/>
              <a:gd name="T75" fmla="*/ 370 h 678"/>
              <a:gd name="T76" fmla="*/ 456 w 676"/>
              <a:gd name="T77" fmla="*/ 419 h 678"/>
              <a:gd name="T78" fmla="*/ 494 w 676"/>
              <a:gd name="T79" fmla="*/ 527 h 678"/>
              <a:gd name="T80" fmla="*/ 393 w 676"/>
              <a:gd name="T81" fmla="*/ 564 h 678"/>
              <a:gd name="T82" fmla="*/ 325 w 676"/>
              <a:gd name="T83" fmla="*/ 669 h 678"/>
              <a:gd name="T84" fmla="*/ 165 w 676"/>
              <a:gd name="T85" fmla="*/ 577 h 678"/>
              <a:gd name="T86" fmla="*/ 261 w 676"/>
              <a:gd name="T87" fmla="*/ 664 h 678"/>
              <a:gd name="T88" fmla="*/ 323 w 676"/>
              <a:gd name="T89" fmla="*/ 591 h 678"/>
              <a:gd name="T90" fmla="*/ 449 w 676"/>
              <a:gd name="T91" fmla="*/ 573 h 678"/>
              <a:gd name="T92" fmla="*/ 432 w 676"/>
              <a:gd name="T93" fmla="*/ 479 h 678"/>
              <a:gd name="T94" fmla="*/ 445 w 676"/>
              <a:gd name="T95" fmla="*/ 396 h 678"/>
              <a:gd name="T96" fmla="*/ 421 w 676"/>
              <a:gd name="T97" fmla="*/ 325 h 678"/>
              <a:gd name="T98" fmla="*/ 356 w 676"/>
              <a:gd name="T99" fmla="*/ 258 h 678"/>
              <a:gd name="T100" fmla="*/ 286 w 676"/>
              <a:gd name="T101" fmla="*/ 233 h 678"/>
              <a:gd name="T102" fmla="*/ 199 w 676"/>
              <a:gd name="T103" fmla="*/ 245 h 678"/>
              <a:gd name="T104" fmla="*/ 106 w 676"/>
              <a:gd name="T105" fmla="*/ 228 h 678"/>
              <a:gd name="T106" fmla="*/ 85 w 676"/>
              <a:gd name="T107" fmla="*/ 357 h 678"/>
              <a:gd name="T108" fmla="*/ 14 w 676"/>
              <a:gd name="T109" fmla="*/ 419 h 678"/>
              <a:gd name="T110" fmla="*/ 104 w 676"/>
              <a:gd name="T111" fmla="*/ 519 h 678"/>
              <a:gd name="T112" fmla="*/ 109 w 676"/>
              <a:gd name="T113" fmla="*/ 613 h 678"/>
              <a:gd name="T114" fmla="*/ 258 w 676"/>
              <a:gd name="T115" fmla="*/ 484 h 678"/>
              <a:gd name="T116" fmla="*/ 323 w 676"/>
              <a:gd name="T117" fmla="*/ 419 h 678"/>
              <a:gd name="T118" fmla="*/ 207 w 676"/>
              <a:gd name="T119" fmla="*/ 419 h 678"/>
              <a:gd name="T120" fmla="*/ 258 w 676"/>
              <a:gd name="T121" fmla="*/ 36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678">
                <a:moveTo>
                  <a:pt x="556" y="314"/>
                </a:moveTo>
                <a:cubicBezTo>
                  <a:pt x="554" y="314"/>
                  <a:pt x="551" y="313"/>
                  <a:pt x="550" y="311"/>
                </a:cubicBezTo>
                <a:cubicBezTo>
                  <a:pt x="529" y="279"/>
                  <a:pt x="529" y="279"/>
                  <a:pt x="529" y="279"/>
                </a:cubicBezTo>
                <a:cubicBezTo>
                  <a:pt x="508" y="281"/>
                  <a:pt x="488" y="277"/>
                  <a:pt x="468" y="269"/>
                </a:cubicBezTo>
                <a:cubicBezTo>
                  <a:pt x="439" y="293"/>
                  <a:pt x="439" y="293"/>
                  <a:pt x="439" y="293"/>
                </a:cubicBezTo>
                <a:cubicBezTo>
                  <a:pt x="437" y="295"/>
                  <a:pt x="433" y="295"/>
                  <a:pt x="431" y="293"/>
                </a:cubicBezTo>
                <a:cubicBezTo>
                  <a:pt x="412" y="281"/>
                  <a:pt x="397" y="266"/>
                  <a:pt x="385" y="248"/>
                </a:cubicBezTo>
                <a:cubicBezTo>
                  <a:pt x="383" y="245"/>
                  <a:pt x="383" y="242"/>
                  <a:pt x="385" y="239"/>
                </a:cubicBezTo>
                <a:cubicBezTo>
                  <a:pt x="409" y="210"/>
                  <a:pt x="409" y="210"/>
                  <a:pt x="409" y="210"/>
                </a:cubicBezTo>
                <a:cubicBezTo>
                  <a:pt x="401" y="194"/>
                  <a:pt x="398" y="177"/>
                  <a:pt x="398" y="160"/>
                </a:cubicBezTo>
                <a:cubicBezTo>
                  <a:pt x="398" y="155"/>
                  <a:pt x="398" y="151"/>
                  <a:pt x="398" y="146"/>
                </a:cubicBezTo>
                <a:cubicBezTo>
                  <a:pt x="367" y="125"/>
                  <a:pt x="367" y="125"/>
                  <a:pt x="367" y="125"/>
                </a:cubicBezTo>
                <a:cubicBezTo>
                  <a:pt x="364" y="124"/>
                  <a:pt x="363" y="120"/>
                  <a:pt x="364" y="117"/>
                </a:cubicBezTo>
                <a:cubicBezTo>
                  <a:pt x="370" y="96"/>
                  <a:pt x="380" y="77"/>
                  <a:pt x="393" y="60"/>
                </a:cubicBezTo>
                <a:cubicBezTo>
                  <a:pt x="395" y="57"/>
                  <a:pt x="399" y="57"/>
                  <a:pt x="401" y="58"/>
                </a:cubicBezTo>
                <a:cubicBezTo>
                  <a:pt x="437" y="71"/>
                  <a:pt x="437" y="71"/>
                  <a:pt x="437" y="71"/>
                </a:cubicBezTo>
                <a:cubicBezTo>
                  <a:pt x="453" y="57"/>
                  <a:pt x="472" y="47"/>
                  <a:pt x="494" y="43"/>
                </a:cubicBezTo>
                <a:cubicBezTo>
                  <a:pt x="504" y="6"/>
                  <a:pt x="504" y="6"/>
                  <a:pt x="504" y="6"/>
                </a:cubicBezTo>
                <a:cubicBezTo>
                  <a:pt x="505" y="3"/>
                  <a:pt x="507" y="1"/>
                  <a:pt x="510" y="1"/>
                </a:cubicBezTo>
                <a:cubicBezTo>
                  <a:pt x="532" y="0"/>
                  <a:pt x="554" y="4"/>
                  <a:pt x="574" y="11"/>
                </a:cubicBezTo>
                <a:cubicBezTo>
                  <a:pt x="577" y="12"/>
                  <a:pt x="579" y="15"/>
                  <a:pt x="579" y="18"/>
                </a:cubicBezTo>
                <a:cubicBezTo>
                  <a:pt x="577" y="56"/>
                  <a:pt x="577" y="56"/>
                  <a:pt x="577" y="56"/>
                </a:cubicBezTo>
                <a:cubicBezTo>
                  <a:pt x="596" y="67"/>
                  <a:pt x="611" y="83"/>
                  <a:pt x="621" y="102"/>
                </a:cubicBezTo>
                <a:cubicBezTo>
                  <a:pt x="659" y="100"/>
                  <a:pt x="659" y="100"/>
                  <a:pt x="659" y="100"/>
                </a:cubicBezTo>
                <a:cubicBezTo>
                  <a:pt x="662" y="100"/>
                  <a:pt x="665" y="102"/>
                  <a:pt x="666" y="105"/>
                </a:cubicBezTo>
                <a:cubicBezTo>
                  <a:pt x="673" y="122"/>
                  <a:pt x="676" y="141"/>
                  <a:pt x="676" y="160"/>
                </a:cubicBezTo>
                <a:cubicBezTo>
                  <a:pt x="676" y="163"/>
                  <a:pt x="676" y="166"/>
                  <a:pt x="676" y="169"/>
                </a:cubicBezTo>
                <a:cubicBezTo>
                  <a:pt x="676" y="172"/>
                  <a:pt x="674" y="174"/>
                  <a:pt x="671" y="175"/>
                </a:cubicBezTo>
                <a:cubicBezTo>
                  <a:pt x="634" y="185"/>
                  <a:pt x="634" y="185"/>
                  <a:pt x="634" y="185"/>
                </a:cubicBezTo>
                <a:cubicBezTo>
                  <a:pt x="629" y="206"/>
                  <a:pt x="619" y="225"/>
                  <a:pt x="605" y="241"/>
                </a:cubicBezTo>
                <a:cubicBezTo>
                  <a:pt x="618" y="277"/>
                  <a:pt x="618" y="277"/>
                  <a:pt x="618" y="277"/>
                </a:cubicBezTo>
                <a:cubicBezTo>
                  <a:pt x="619" y="279"/>
                  <a:pt x="618" y="283"/>
                  <a:pt x="616" y="284"/>
                </a:cubicBezTo>
                <a:cubicBezTo>
                  <a:pt x="598" y="298"/>
                  <a:pt x="579" y="308"/>
                  <a:pt x="558" y="314"/>
                </a:cubicBezTo>
                <a:cubicBezTo>
                  <a:pt x="557" y="314"/>
                  <a:pt x="557" y="314"/>
                  <a:pt x="556" y="314"/>
                </a:cubicBezTo>
                <a:close/>
                <a:moveTo>
                  <a:pt x="533" y="264"/>
                </a:moveTo>
                <a:cubicBezTo>
                  <a:pt x="535" y="264"/>
                  <a:pt x="538" y="265"/>
                  <a:pt x="539" y="267"/>
                </a:cubicBezTo>
                <a:cubicBezTo>
                  <a:pt x="559" y="299"/>
                  <a:pt x="559" y="299"/>
                  <a:pt x="559" y="299"/>
                </a:cubicBezTo>
                <a:cubicBezTo>
                  <a:pt x="575" y="294"/>
                  <a:pt x="590" y="286"/>
                  <a:pt x="603" y="277"/>
                </a:cubicBezTo>
                <a:cubicBezTo>
                  <a:pt x="590" y="242"/>
                  <a:pt x="590" y="242"/>
                  <a:pt x="590" y="242"/>
                </a:cubicBezTo>
                <a:cubicBezTo>
                  <a:pt x="589" y="239"/>
                  <a:pt x="590" y="236"/>
                  <a:pt x="592" y="234"/>
                </a:cubicBezTo>
                <a:cubicBezTo>
                  <a:pt x="607" y="219"/>
                  <a:pt x="617" y="199"/>
                  <a:pt x="621" y="178"/>
                </a:cubicBezTo>
                <a:cubicBezTo>
                  <a:pt x="621" y="175"/>
                  <a:pt x="623" y="173"/>
                  <a:pt x="626" y="172"/>
                </a:cubicBezTo>
                <a:cubicBezTo>
                  <a:pt x="662" y="163"/>
                  <a:pt x="662" y="163"/>
                  <a:pt x="662" y="163"/>
                </a:cubicBezTo>
                <a:cubicBezTo>
                  <a:pt x="662" y="162"/>
                  <a:pt x="662" y="161"/>
                  <a:pt x="662" y="160"/>
                </a:cubicBezTo>
                <a:cubicBezTo>
                  <a:pt x="662" y="144"/>
                  <a:pt x="660" y="129"/>
                  <a:pt x="655" y="114"/>
                </a:cubicBezTo>
                <a:cubicBezTo>
                  <a:pt x="618" y="116"/>
                  <a:pt x="618" y="116"/>
                  <a:pt x="618" y="116"/>
                </a:cubicBezTo>
                <a:cubicBezTo>
                  <a:pt x="615" y="116"/>
                  <a:pt x="612" y="114"/>
                  <a:pt x="611" y="112"/>
                </a:cubicBezTo>
                <a:cubicBezTo>
                  <a:pt x="601" y="92"/>
                  <a:pt x="586" y="77"/>
                  <a:pt x="566" y="67"/>
                </a:cubicBezTo>
                <a:cubicBezTo>
                  <a:pt x="564" y="65"/>
                  <a:pt x="562" y="63"/>
                  <a:pt x="563" y="60"/>
                </a:cubicBezTo>
                <a:cubicBezTo>
                  <a:pt x="565" y="23"/>
                  <a:pt x="565" y="23"/>
                  <a:pt x="565" y="23"/>
                </a:cubicBezTo>
                <a:cubicBezTo>
                  <a:pt x="549" y="17"/>
                  <a:pt x="533" y="15"/>
                  <a:pt x="517" y="15"/>
                </a:cubicBezTo>
                <a:cubicBezTo>
                  <a:pt x="517" y="15"/>
                  <a:pt x="516" y="15"/>
                  <a:pt x="516" y="15"/>
                </a:cubicBezTo>
                <a:cubicBezTo>
                  <a:pt x="506" y="51"/>
                  <a:pt x="506" y="51"/>
                  <a:pt x="506" y="51"/>
                </a:cubicBezTo>
                <a:cubicBezTo>
                  <a:pt x="505" y="53"/>
                  <a:pt x="503" y="55"/>
                  <a:pt x="500" y="56"/>
                </a:cubicBezTo>
                <a:cubicBezTo>
                  <a:pt x="479" y="59"/>
                  <a:pt x="459" y="69"/>
                  <a:pt x="443" y="84"/>
                </a:cubicBezTo>
                <a:cubicBezTo>
                  <a:pt x="442" y="86"/>
                  <a:pt x="439" y="87"/>
                  <a:pt x="436" y="86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1" y="86"/>
                  <a:pt x="384" y="101"/>
                  <a:pt x="379" y="116"/>
                </a:cubicBezTo>
                <a:cubicBezTo>
                  <a:pt x="410" y="137"/>
                  <a:pt x="410" y="137"/>
                  <a:pt x="410" y="137"/>
                </a:cubicBezTo>
                <a:cubicBezTo>
                  <a:pt x="412" y="138"/>
                  <a:pt x="413" y="141"/>
                  <a:pt x="413" y="144"/>
                </a:cubicBezTo>
                <a:cubicBezTo>
                  <a:pt x="412" y="149"/>
                  <a:pt x="412" y="154"/>
                  <a:pt x="412" y="160"/>
                </a:cubicBezTo>
                <a:cubicBezTo>
                  <a:pt x="412" y="176"/>
                  <a:pt x="415" y="193"/>
                  <a:pt x="423" y="207"/>
                </a:cubicBezTo>
                <a:cubicBezTo>
                  <a:pt x="424" y="210"/>
                  <a:pt x="424" y="213"/>
                  <a:pt x="422" y="215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409" y="258"/>
                  <a:pt x="421" y="269"/>
                  <a:pt x="434" y="279"/>
                </a:cubicBezTo>
                <a:cubicBezTo>
                  <a:pt x="463" y="255"/>
                  <a:pt x="463" y="255"/>
                  <a:pt x="463" y="255"/>
                </a:cubicBezTo>
                <a:cubicBezTo>
                  <a:pt x="465" y="254"/>
                  <a:pt x="468" y="253"/>
                  <a:pt x="471" y="254"/>
                </a:cubicBezTo>
                <a:cubicBezTo>
                  <a:pt x="485" y="262"/>
                  <a:pt x="501" y="265"/>
                  <a:pt x="517" y="265"/>
                </a:cubicBezTo>
                <a:cubicBezTo>
                  <a:pt x="522" y="265"/>
                  <a:pt x="527" y="265"/>
                  <a:pt x="532" y="264"/>
                </a:cubicBezTo>
                <a:cubicBezTo>
                  <a:pt x="532" y="264"/>
                  <a:pt x="533" y="264"/>
                  <a:pt x="533" y="264"/>
                </a:cubicBezTo>
                <a:close/>
                <a:moveTo>
                  <a:pt x="517" y="199"/>
                </a:moveTo>
                <a:cubicBezTo>
                  <a:pt x="496" y="199"/>
                  <a:pt x="478" y="181"/>
                  <a:pt x="478" y="160"/>
                </a:cubicBezTo>
                <a:cubicBezTo>
                  <a:pt x="478" y="138"/>
                  <a:pt x="496" y="121"/>
                  <a:pt x="517" y="121"/>
                </a:cubicBezTo>
                <a:cubicBezTo>
                  <a:pt x="539" y="121"/>
                  <a:pt x="556" y="138"/>
                  <a:pt x="556" y="160"/>
                </a:cubicBezTo>
                <a:cubicBezTo>
                  <a:pt x="556" y="181"/>
                  <a:pt x="539" y="199"/>
                  <a:pt x="517" y="199"/>
                </a:cubicBezTo>
                <a:close/>
                <a:moveTo>
                  <a:pt x="517" y="135"/>
                </a:moveTo>
                <a:cubicBezTo>
                  <a:pt x="503" y="135"/>
                  <a:pt x="492" y="146"/>
                  <a:pt x="492" y="160"/>
                </a:cubicBezTo>
                <a:cubicBezTo>
                  <a:pt x="492" y="174"/>
                  <a:pt x="503" y="185"/>
                  <a:pt x="517" y="185"/>
                </a:cubicBezTo>
                <a:cubicBezTo>
                  <a:pt x="531" y="185"/>
                  <a:pt x="542" y="174"/>
                  <a:pt x="542" y="160"/>
                </a:cubicBezTo>
                <a:cubicBezTo>
                  <a:pt x="542" y="146"/>
                  <a:pt x="531" y="135"/>
                  <a:pt x="517" y="135"/>
                </a:cubicBezTo>
                <a:close/>
                <a:moveTo>
                  <a:pt x="258" y="678"/>
                </a:moveTo>
                <a:cubicBezTo>
                  <a:pt x="256" y="678"/>
                  <a:pt x="256" y="678"/>
                  <a:pt x="256" y="678"/>
                </a:cubicBezTo>
                <a:cubicBezTo>
                  <a:pt x="252" y="678"/>
                  <a:pt x="250" y="676"/>
                  <a:pt x="249" y="673"/>
                </a:cubicBezTo>
                <a:cubicBezTo>
                  <a:pt x="233" y="615"/>
                  <a:pt x="233" y="615"/>
                  <a:pt x="233" y="615"/>
                </a:cubicBezTo>
                <a:cubicBezTo>
                  <a:pt x="208" y="612"/>
                  <a:pt x="184" y="604"/>
                  <a:pt x="162" y="592"/>
                </a:cubicBezTo>
                <a:cubicBezTo>
                  <a:pt x="113" y="628"/>
                  <a:pt x="113" y="628"/>
                  <a:pt x="113" y="628"/>
                </a:cubicBezTo>
                <a:cubicBezTo>
                  <a:pt x="111" y="630"/>
                  <a:pt x="108" y="630"/>
                  <a:pt x="105" y="628"/>
                </a:cubicBezTo>
                <a:cubicBezTo>
                  <a:pt x="86" y="614"/>
                  <a:pt x="69" y="598"/>
                  <a:pt x="55" y="579"/>
                </a:cubicBezTo>
                <a:cubicBezTo>
                  <a:pt x="53" y="577"/>
                  <a:pt x="53" y="574"/>
                  <a:pt x="55" y="571"/>
                </a:cubicBezTo>
                <a:cubicBezTo>
                  <a:pt x="90" y="522"/>
                  <a:pt x="90" y="522"/>
                  <a:pt x="90" y="522"/>
                </a:cubicBezTo>
                <a:cubicBezTo>
                  <a:pt x="75" y="499"/>
                  <a:pt x="66" y="474"/>
                  <a:pt x="62" y="447"/>
                </a:cubicBezTo>
                <a:cubicBezTo>
                  <a:pt x="5" y="431"/>
                  <a:pt x="5" y="431"/>
                  <a:pt x="5" y="431"/>
                </a:cubicBezTo>
                <a:cubicBezTo>
                  <a:pt x="2" y="430"/>
                  <a:pt x="0" y="427"/>
                  <a:pt x="0" y="424"/>
                </a:cubicBezTo>
                <a:cubicBezTo>
                  <a:pt x="0" y="423"/>
                  <a:pt x="0" y="421"/>
                  <a:pt x="0" y="419"/>
                </a:cubicBezTo>
                <a:cubicBezTo>
                  <a:pt x="0" y="398"/>
                  <a:pt x="2" y="376"/>
                  <a:pt x="8" y="355"/>
                </a:cubicBezTo>
                <a:cubicBezTo>
                  <a:pt x="8" y="352"/>
                  <a:pt x="11" y="350"/>
                  <a:pt x="14" y="350"/>
                </a:cubicBezTo>
                <a:cubicBezTo>
                  <a:pt x="74" y="348"/>
                  <a:pt x="74" y="348"/>
                  <a:pt x="74" y="348"/>
                </a:cubicBezTo>
                <a:cubicBezTo>
                  <a:pt x="83" y="324"/>
                  <a:pt x="97" y="302"/>
                  <a:pt x="114" y="283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89" y="226"/>
                  <a:pt x="90" y="223"/>
                  <a:pt x="93" y="221"/>
                </a:cubicBezTo>
                <a:cubicBezTo>
                  <a:pt x="110" y="206"/>
                  <a:pt x="130" y="193"/>
                  <a:pt x="151" y="184"/>
                </a:cubicBezTo>
                <a:cubicBezTo>
                  <a:pt x="154" y="182"/>
                  <a:pt x="157" y="183"/>
                  <a:pt x="159" y="185"/>
                </a:cubicBezTo>
                <a:cubicBezTo>
                  <a:pt x="199" y="230"/>
                  <a:pt x="199" y="230"/>
                  <a:pt x="199" y="230"/>
                </a:cubicBezTo>
                <a:cubicBezTo>
                  <a:pt x="218" y="224"/>
                  <a:pt x="238" y="221"/>
                  <a:pt x="258" y="221"/>
                </a:cubicBezTo>
                <a:cubicBezTo>
                  <a:pt x="264" y="221"/>
                  <a:pt x="270" y="222"/>
                  <a:pt x="276" y="222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6" y="167"/>
                  <a:pt x="309" y="165"/>
                  <a:pt x="312" y="166"/>
                </a:cubicBezTo>
                <a:cubicBezTo>
                  <a:pt x="335" y="171"/>
                  <a:pt x="357" y="179"/>
                  <a:pt x="378" y="190"/>
                </a:cubicBezTo>
                <a:cubicBezTo>
                  <a:pt x="380" y="191"/>
                  <a:pt x="382" y="194"/>
                  <a:pt x="381" y="197"/>
                </a:cubicBezTo>
                <a:cubicBezTo>
                  <a:pt x="371" y="256"/>
                  <a:pt x="371" y="256"/>
                  <a:pt x="371" y="256"/>
                </a:cubicBezTo>
                <a:cubicBezTo>
                  <a:pt x="391" y="271"/>
                  <a:pt x="410" y="289"/>
                  <a:pt x="423" y="310"/>
                </a:cubicBezTo>
                <a:cubicBezTo>
                  <a:pt x="482" y="300"/>
                  <a:pt x="482" y="300"/>
                  <a:pt x="482" y="300"/>
                </a:cubicBezTo>
                <a:cubicBezTo>
                  <a:pt x="485" y="299"/>
                  <a:pt x="489" y="301"/>
                  <a:pt x="490" y="303"/>
                </a:cubicBezTo>
                <a:cubicBezTo>
                  <a:pt x="500" y="325"/>
                  <a:pt x="508" y="347"/>
                  <a:pt x="513" y="370"/>
                </a:cubicBezTo>
                <a:cubicBezTo>
                  <a:pt x="513" y="373"/>
                  <a:pt x="512" y="376"/>
                  <a:pt x="509" y="378"/>
                </a:cubicBezTo>
                <a:cubicBezTo>
                  <a:pt x="456" y="406"/>
                  <a:pt x="456" y="406"/>
                  <a:pt x="456" y="406"/>
                </a:cubicBezTo>
                <a:cubicBezTo>
                  <a:pt x="456" y="410"/>
                  <a:pt x="456" y="415"/>
                  <a:pt x="456" y="419"/>
                </a:cubicBezTo>
                <a:cubicBezTo>
                  <a:pt x="456" y="439"/>
                  <a:pt x="453" y="459"/>
                  <a:pt x="447" y="47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4" y="521"/>
                  <a:pt x="495" y="524"/>
                  <a:pt x="494" y="527"/>
                </a:cubicBezTo>
                <a:cubicBezTo>
                  <a:pt x="484" y="548"/>
                  <a:pt x="471" y="568"/>
                  <a:pt x="456" y="586"/>
                </a:cubicBezTo>
                <a:cubicBezTo>
                  <a:pt x="454" y="589"/>
                  <a:pt x="451" y="589"/>
                  <a:pt x="448" y="588"/>
                </a:cubicBezTo>
                <a:cubicBezTo>
                  <a:pt x="393" y="564"/>
                  <a:pt x="393" y="564"/>
                  <a:pt x="393" y="564"/>
                </a:cubicBezTo>
                <a:cubicBezTo>
                  <a:pt x="375" y="581"/>
                  <a:pt x="355" y="594"/>
                  <a:pt x="333" y="603"/>
                </a:cubicBezTo>
                <a:cubicBezTo>
                  <a:pt x="330" y="663"/>
                  <a:pt x="330" y="663"/>
                  <a:pt x="330" y="663"/>
                </a:cubicBezTo>
                <a:cubicBezTo>
                  <a:pt x="330" y="666"/>
                  <a:pt x="328" y="669"/>
                  <a:pt x="325" y="669"/>
                </a:cubicBezTo>
                <a:cubicBezTo>
                  <a:pt x="303" y="675"/>
                  <a:pt x="281" y="678"/>
                  <a:pt x="258" y="678"/>
                </a:cubicBezTo>
                <a:close/>
                <a:moveTo>
                  <a:pt x="161" y="576"/>
                </a:moveTo>
                <a:cubicBezTo>
                  <a:pt x="162" y="576"/>
                  <a:pt x="164" y="577"/>
                  <a:pt x="165" y="577"/>
                </a:cubicBezTo>
                <a:cubicBezTo>
                  <a:pt x="188" y="591"/>
                  <a:pt x="213" y="599"/>
                  <a:pt x="239" y="602"/>
                </a:cubicBezTo>
                <a:cubicBezTo>
                  <a:pt x="242" y="602"/>
                  <a:pt x="244" y="604"/>
                  <a:pt x="245" y="607"/>
                </a:cubicBezTo>
                <a:cubicBezTo>
                  <a:pt x="261" y="664"/>
                  <a:pt x="261" y="664"/>
                  <a:pt x="261" y="664"/>
                </a:cubicBezTo>
                <a:cubicBezTo>
                  <a:pt x="280" y="664"/>
                  <a:pt x="298" y="661"/>
                  <a:pt x="316" y="657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5"/>
                  <a:pt x="321" y="592"/>
                  <a:pt x="323" y="591"/>
                </a:cubicBezTo>
                <a:cubicBezTo>
                  <a:pt x="347" y="582"/>
                  <a:pt x="368" y="569"/>
                  <a:pt x="387" y="551"/>
                </a:cubicBezTo>
                <a:cubicBezTo>
                  <a:pt x="389" y="549"/>
                  <a:pt x="392" y="548"/>
                  <a:pt x="394" y="549"/>
                </a:cubicBezTo>
                <a:cubicBezTo>
                  <a:pt x="449" y="573"/>
                  <a:pt x="449" y="573"/>
                  <a:pt x="449" y="573"/>
                </a:cubicBezTo>
                <a:cubicBezTo>
                  <a:pt x="461" y="558"/>
                  <a:pt x="471" y="542"/>
                  <a:pt x="479" y="526"/>
                </a:cubicBezTo>
                <a:cubicBezTo>
                  <a:pt x="434" y="486"/>
                  <a:pt x="434" y="486"/>
                  <a:pt x="434" y="486"/>
                </a:cubicBezTo>
                <a:cubicBezTo>
                  <a:pt x="432" y="484"/>
                  <a:pt x="431" y="481"/>
                  <a:pt x="432" y="479"/>
                </a:cubicBezTo>
                <a:cubicBezTo>
                  <a:pt x="439" y="459"/>
                  <a:pt x="442" y="439"/>
                  <a:pt x="442" y="419"/>
                </a:cubicBezTo>
                <a:cubicBezTo>
                  <a:pt x="442" y="414"/>
                  <a:pt x="442" y="408"/>
                  <a:pt x="441" y="402"/>
                </a:cubicBezTo>
                <a:cubicBezTo>
                  <a:pt x="441" y="400"/>
                  <a:pt x="443" y="397"/>
                  <a:pt x="445" y="396"/>
                </a:cubicBezTo>
                <a:cubicBezTo>
                  <a:pt x="498" y="368"/>
                  <a:pt x="498" y="368"/>
                  <a:pt x="498" y="368"/>
                </a:cubicBezTo>
                <a:cubicBezTo>
                  <a:pt x="494" y="349"/>
                  <a:pt x="488" y="331"/>
                  <a:pt x="480" y="314"/>
                </a:cubicBezTo>
                <a:cubicBezTo>
                  <a:pt x="421" y="325"/>
                  <a:pt x="421" y="325"/>
                  <a:pt x="421" y="325"/>
                </a:cubicBezTo>
                <a:cubicBezTo>
                  <a:pt x="419" y="325"/>
                  <a:pt x="416" y="324"/>
                  <a:pt x="414" y="322"/>
                </a:cubicBezTo>
                <a:cubicBezTo>
                  <a:pt x="400" y="299"/>
                  <a:pt x="381" y="280"/>
                  <a:pt x="359" y="265"/>
                </a:cubicBezTo>
                <a:cubicBezTo>
                  <a:pt x="357" y="264"/>
                  <a:pt x="356" y="261"/>
                  <a:pt x="356" y="258"/>
                </a:cubicBezTo>
                <a:cubicBezTo>
                  <a:pt x="367" y="200"/>
                  <a:pt x="367" y="200"/>
                  <a:pt x="367" y="200"/>
                </a:cubicBezTo>
                <a:cubicBezTo>
                  <a:pt x="350" y="191"/>
                  <a:pt x="332" y="185"/>
                  <a:pt x="314" y="181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85" y="235"/>
                  <a:pt x="282" y="237"/>
                  <a:pt x="279" y="237"/>
                </a:cubicBezTo>
                <a:cubicBezTo>
                  <a:pt x="272" y="236"/>
                  <a:pt x="265" y="235"/>
                  <a:pt x="258" y="235"/>
                </a:cubicBezTo>
                <a:cubicBezTo>
                  <a:pt x="238" y="235"/>
                  <a:pt x="218" y="239"/>
                  <a:pt x="199" y="245"/>
                </a:cubicBezTo>
                <a:cubicBezTo>
                  <a:pt x="197" y="246"/>
                  <a:pt x="194" y="245"/>
                  <a:pt x="192" y="243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36" y="207"/>
                  <a:pt x="120" y="216"/>
                  <a:pt x="106" y="228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0" y="285"/>
                  <a:pt x="130" y="288"/>
                  <a:pt x="128" y="290"/>
                </a:cubicBezTo>
                <a:cubicBezTo>
                  <a:pt x="109" y="309"/>
                  <a:pt x="94" y="332"/>
                  <a:pt x="85" y="357"/>
                </a:cubicBezTo>
                <a:cubicBezTo>
                  <a:pt x="84" y="360"/>
                  <a:pt x="82" y="361"/>
                  <a:pt x="79" y="362"/>
                </a:cubicBezTo>
                <a:cubicBezTo>
                  <a:pt x="20" y="364"/>
                  <a:pt x="20" y="364"/>
                  <a:pt x="20" y="364"/>
                </a:cubicBezTo>
                <a:cubicBezTo>
                  <a:pt x="16" y="382"/>
                  <a:pt x="14" y="400"/>
                  <a:pt x="14" y="419"/>
                </a:cubicBezTo>
                <a:cubicBezTo>
                  <a:pt x="71" y="435"/>
                  <a:pt x="71" y="435"/>
                  <a:pt x="71" y="435"/>
                </a:cubicBezTo>
                <a:cubicBezTo>
                  <a:pt x="73" y="435"/>
                  <a:pt x="75" y="438"/>
                  <a:pt x="76" y="441"/>
                </a:cubicBezTo>
                <a:cubicBezTo>
                  <a:pt x="79" y="468"/>
                  <a:pt x="89" y="495"/>
                  <a:pt x="104" y="519"/>
                </a:cubicBezTo>
                <a:cubicBezTo>
                  <a:pt x="105" y="521"/>
                  <a:pt x="105" y="524"/>
                  <a:pt x="104" y="527"/>
                </a:cubicBezTo>
                <a:cubicBezTo>
                  <a:pt x="69" y="575"/>
                  <a:pt x="69" y="575"/>
                  <a:pt x="69" y="575"/>
                </a:cubicBezTo>
                <a:cubicBezTo>
                  <a:pt x="81" y="589"/>
                  <a:pt x="94" y="602"/>
                  <a:pt x="109" y="613"/>
                </a:cubicBezTo>
                <a:cubicBezTo>
                  <a:pt x="157" y="578"/>
                  <a:pt x="157" y="578"/>
                  <a:pt x="157" y="578"/>
                </a:cubicBezTo>
                <a:cubicBezTo>
                  <a:pt x="158" y="577"/>
                  <a:pt x="160" y="576"/>
                  <a:pt x="161" y="576"/>
                </a:cubicBezTo>
                <a:close/>
                <a:moveTo>
                  <a:pt x="258" y="484"/>
                </a:moveTo>
                <a:cubicBezTo>
                  <a:pt x="223" y="484"/>
                  <a:pt x="193" y="455"/>
                  <a:pt x="193" y="419"/>
                </a:cubicBezTo>
                <a:cubicBezTo>
                  <a:pt x="193" y="383"/>
                  <a:pt x="223" y="354"/>
                  <a:pt x="258" y="354"/>
                </a:cubicBezTo>
                <a:cubicBezTo>
                  <a:pt x="294" y="354"/>
                  <a:pt x="323" y="383"/>
                  <a:pt x="323" y="419"/>
                </a:cubicBezTo>
                <a:cubicBezTo>
                  <a:pt x="323" y="455"/>
                  <a:pt x="294" y="484"/>
                  <a:pt x="258" y="484"/>
                </a:cubicBezTo>
                <a:close/>
                <a:moveTo>
                  <a:pt x="258" y="368"/>
                </a:moveTo>
                <a:cubicBezTo>
                  <a:pt x="230" y="368"/>
                  <a:pt x="207" y="391"/>
                  <a:pt x="207" y="419"/>
                </a:cubicBezTo>
                <a:cubicBezTo>
                  <a:pt x="207" y="447"/>
                  <a:pt x="230" y="470"/>
                  <a:pt x="258" y="470"/>
                </a:cubicBezTo>
                <a:cubicBezTo>
                  <a:pt x="286" y="470"/>
                  <a:pt x="309" y="447"/>
                  <a:pt x="309" y="419"/>
                </a:cubicBezTo>
                <a:cubicBezTo>
                  <a:pt x="309" y="391"/>
                  <a:pt x="286" y="368"/>
                  <a:pt x="258" y="368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2" name="Freeform 114">
            <a:extLst>
              <a:ext uri="{FF2B5EF4-FFF2-40B4-BE49-F238E27FC236}">
                <a16:creationId xmlns:a16="http://schemas.microsoft.com/office/drawing/2014/main" id="{76D6B4D2-B7C4-4D4F-AF18-79FBFD2A40F7}"/>
              </a:ext>
            </a:extLst>
          </p:cNvPr>
          <p:cNvSpPr>
            <a:spLocks noEditPoints="1"/>
          </p:cNvSpPr>
          <p:nvPr/>
        </p:nvSpPr>
        <p:spPr bwMode="auto">
          <a:xfrm>
            <a:off x="8195076" y="4172998"/>
            <a:ext cx="723836" cy="658138"/>
          </a:xfrm>
          <a:custGeom>
            <a:avLst/>
            <a:gdLst>
              <a:gd name="T0" fmla="*/ 589 w 701"/>
              <a:gd name="T1" fmla="*/ 526 h 638"/>
              <a:gd name="T2" fmla="*/ 375 w 701"/>
              <a:gd name="T3" fmla="*/ 310 h 638"/>
              <a:gd name="T4" fmla="*/ 436 w 701"/>
              <a:gd name="T5" fmla="*/ 280 h 638"/>
              <a:gd name="T6" fmla="*/ 563 w 701"/>
              <a:gd name="T7" fmla="*/ 257 h 638"/>
              <a:gd name="T8" fmla="*/ 432 w 701"/>
              <a:gd name="T9" fmla="*/ 257 h 638"/>
              <a:gd name="T10" fmla="*/ 371 w 701"/>
              <a:gd name="T11" fmla="*/ 282 h 638"/>
              <a:gd name="T12" fmla="*/ 382 w 701"/>
              <a:gd name="T13" fmla="*/ 128 h 638"/>
              <a:gd name="T14" fmla="*/ 469 w 701"/>
              <a:gd name="T15" fmla="*/ 66 h 638"/>
              <a:gd name="T16" fmla="*/ 338 w 701"/>
              <a:gd name="T17" fmla="*/ 66 h 638"/>
              <a:gd name="T18" fmla="*/ 319 w 701"/>
              <a:gd name="T19" fmla="*/ 229 h 638"/>
              <a:gd name="T20" fmla="*/ 206 w 701"/>
              <a:gd name="T21" fmla="*/ 283 h 638"/>
              <a:gd name="T22" fmla="*/ 131 w 701"/>
              <a:gd name="T23" fmla="*/ 257 h 638"/>
              <a:gd name="T24" fmla="*/ 0 w 701"/>
              <a:gd name="T25" fmla="*/ 257 h 638"/>
              <a:gd name="T26" fmla="*/ 127 w 701"/>
              <a:gd name="T27" fmla="*/ 280 h 638"/>
              <a:gd name="T28" fmla="*/ 201 w 701"/>
              <a:gd name="T29" fmla="*/ 310 h 638"/>
              <a:gd name="T30" fmla="*/ 210 w 701"/>
              <a:gd name="T31" fmla="*/ 472 h 638"/>
              <a:gd name="T32" fmla="*/ 131 w 701"/>
              <a:gd name="T33" fmla="*/ 536 h 638"/>
              <a:gd name="T34" fmla="*/ 262 w 701"/>
              <a:gd name="T35" fmla="*/ 536 h 638"/>
              <a:gd name="T36" fmla="*/ 259 w 701"/>
              <a:gd name="T37" fmla="*/ 392 h 638"/>
              <a:gd name="T38" fmla="*/ 348 w 701"/>
              <a:gd name="T39" fmla="*/ 374 h 638"/>
              <a:gd name="T40" fmla="*/ 570 w 701"/>
              <a:gd name="T41" fmla="*/ 572 h 638"/>
              <a:gd name="T42" fmla="*/ 701 w 701"/>
              <a:gd name="T43" fmla="*/ 572 h 638"/>
              <a:gd name="T44" fmla="*/ 498 w 701"/>
              <a:gd name="T45" fmla="*/ 206 h 638"/>
              <a:gd name="T46" fmla="*/ 498 w 701"/>
              <a:gd name="T47" fmla="*/ 309 h 638"/>
              <a:gd name="T48" fmla="*/ 448 w 701"/>
              <a:gd name="T49" fmla="*/ 270 h 638"/>
              <a:gd name="T50" fmla="*/ 446 w 701"/>
              <a:gd name="T51" fmla="*/ 257 h 638"/>
              <a:gd name="T52" fmla="*/ 352 w 701"/>
              <a:gd name="T53" fmla="*/ 66 h 638"/>
              <a:gd name="T54" fmla="*/ 455 w 701"/>
              <a:gd name="T55" fmla="*/ 66 h 638"/>
              <a:gd name="T56" fmla="*/ 352 w 701"/>
              <a:gd name="T57" fmla="*/ 66 h 638"/>
              <a:gd name="T58" fmla="*/ 14 w 701"/>
              <a:gd name="T59" fmla="*/ 257 h 638"/>
              <a:gd name="T60" fmla="*/ 117 w 701"/>
              <a:gd name="T61" fmla="*/ 257 h 638"/>
              <a:gd name="T62" fmla="*/ 248 w 701"/>
              <a:gd name="T63" fmla="*/ 536 h 638"/>
              <a:gd name="T64" fmla="*/ 145 w 701"/>
              <a:gd name="T65" fmla="*/ 536 h 638"/>
              <a:gd name="T66" fmla="*/ 248 w 701"/>
              <a:gd name="T67" fmla="*/ 536 h 638"/>
              <a:gd name="T68" fmla="*/ 288 w 701"/>
              <a:gd name="T69" fmla="*/ 237 h 638"/>
              <a:gd name="T70" fmla="*/ 288 w 701"/>
              <a:gd name="T71" fmla="*/ 383 h 638"/>
              <a:gd name="T72" fmla="*/ 636 w 701"/>
              <a:gd name="T73" fmla="*/ 624 h 638"/>
              <a:gd name="T74" fmla="*/ 636 w 701"/>
              <a:gd name="T75" fmla="*/ 520 h 638"/>
              <a:gd name="T76" fmla="*/ 636 w 701"/>
              <a:gd name="T77" fmla="*/ 62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1" h="638">
                <a:moveTo>
                  <a:pt x="636" y="506"/>
                </a:moveTo>
                <a:cubicBezTo>
                  <a:pt x="617" y="506"/>
                  <a:pt x="600" y="514"/>
                  <a:pt x="589" y="526"/>
                </a:cubicBezTo>
                <a:cubicBezTo>
                  <a:pt x="357" y="363"/>
                  <a:pt x="357" y="363"/>
                  <a:pt x="357" y="363"/>
                </a:cubicBezTo>
                <a:cubicBezTo>
                  <a:pt x="369" y="349"/>
                  <a:pt x="375" y="330"/>
                  <a:pt x="375" y="310"/>
                </a:cubicBezTo>
                <a:cubicBezTo>
                  <a:pt x="375" y="305"/>
                  <a:pt x="375" y="300"/>
                  <a:pt x="374" y="296"/>
                </a:cubicBezTo>
                <a:cubicBezTo>
                  <a:pt x="436" y="280"/>
                  <a:pt x="436" y="280"/>
                  <a:pt x="436" y="280"/>
                </a:cubicBezTo>
                <a:cubicBezTo>
                  <a:pt x="445" y="305"/>
                  <a:pt x="469" y="323"/>
                  <a:pt x="498" y="323"/>
                </a:cubicBezTo>
                <a:cubicBezTo>
                  <a:pt x="534" y="323"/>
                  <a:pt x="563" y="294"/>
                  <a:pt x="563" y="257"/>
                </a:cubicBezTo>
                <a:cubicBezTo>
                  <a:pt x="563" y="221"/>
                  <a:pt x="534" y="192"/>
                  <a:pt x="498" y="192"/>
                </a:cubicBezTo>
                <a:cubicBezTo>
                  <a:pt x="461" y="192"/>
                  <a:pt x="432" y="221"/>
                  <a:pt x="432" y="257"/>
                </a:cubicBezTo>
                <a:cubicBezTo>
                  <a:pt x="432" y="261"/>
                  <a:pt x="432" y="264"/>
                  <a:pt x="433" y="267"/>
                </a:cubicBezTo>
                <a:cubicBezTo>
                  <a:pt x="371" y="282"/>
                  <a:pt x="371" y="282"/>
                  <a:pt x="371" y="282"/>
                </a:cubicBezTo>
                <a:cubicBezTo>
                  <a:pt x="364" y="262"/>
                  <a:pt x="350" y="245"/>
                  <a:pt x="332" y="235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9" y="130"/>
                  <a:pt x="396" y="131"/>
                  <a:pt x="403" y="131"/>
                </a:cubicBezTo>
                <a:cubicBezTo>
                  <a:pt x="440" y="131"/>
                  <a:pt x="469" y="102"/>
                  <a:pt x="469" y="66"/>
                </a:cubicBezTo>
                <a:cubicBezTo>
                  <a:pt x="469" y="29"/>
                  <a:pt x="440" y="0"/>
                  <a:pt x="403" y="0"/>
                </a:cubicBezTo>
                <a:cubicBezTo>
                  <a:pt x="367" y="0"/>
                  <a:pt x="338" y="29"/>
                  <a:pt x="338" y="66"/>
                </a:cubicBezTo>
                <a:cubicBezTo>
                  <a:pt x="338" y="89"/>
                  <a:pt x="350" y="110"/>
                  <a:pt x="369" y="122"/>
                </a:cubicBezTo>
                <a:cubicBezTo>
                  <a:pt x="319" y="229"/>
                  <a:pt x="319" y="229"/>
                  <a:pt x="319" y="229"/>
                </a:cubicBezTo>
                <a:cubicBezTo>
                  <a:pt x="309" y="225"/>
                  <a:pt x="299" y="223"/>
                  <a:pt x="288" y="223"/>
                </a:cubicBezTo>
                <a:cubicBezTo>
                  <a:pt x="250" y="223"/>
                  <a:pt x="217" y="248"/>
                  <a:pt x="206" y="283"/>
                </a:cubicBezTo>
                <a:cubicBezTo>
                  <a:pt x="130" y="266"/>
                  <a:pt x="130" y="266"/>
                  <a:pt x="130" y="266"/>
                </a:cubicBezTo>
                <a:cubicBezTo>
                  <a:pt x="131" y="263"/>
                  <a:pt x="131" y="260"/>
                  <a:pt x="131" y="257"/>
                </a:cubicBezTo>
                <a:cubicBezTo>
                  <a:pt x="131" y="221"/>
                  <a:pt x="102" y="192"/>
                  <a:pt x="65" y="192"/>
                </a:cubicBezTo>
                <a:cubicBezTo>
                  <a:pt x="29" y="192"/>
                  <a:pt x="0" y="221"/>
                  <a:pt x="0" y="257"/>
                </a:cubicBezTo>
                <a:cubicBezTo>
                  <a:pt x="0" y="294"/>
                  <a:pt x="29" y="323"/>
                  <a:pt x="65" y="323"/>
                </a:cubicBezTo>
                <a:cubicBezTo>
                  <a:pt x="94" y="323"/>
                  <a:pt x="118" y="305"/>
                  <a:pt x="127" y="280"/>
                </a:cubicBezTo>
                <a:cubicBezTo>
                  <a:pt x="202" y="297"/>
                  <a:pt x="202" y="297"/>
                  <a:pt x="202" y="297"/>
                </a:cubicBezTo>
                <a:cubicBezTo>
                  <a:pt x="201" y="301"/>
                  <a:pt x="201" y="306"/>
                  <a:pt x="201" y="310"/>
                </a:cubicBezTo>
                <a:cubicBezTo>
                  <a:pt x="201" y="343"/>
                  <a:pt x="219" y="371"/>
                  <a:pt x="246" y="386"/>
                </a:cubicBezTo>
                <a:cubicBezTo>
                  <a:pt x="210" y="472"/>
                  <a:pt x="210" y="472"/>
                  <a:pt x="210" y="472"/>
                </a:cubicBezTo>
                <a:cubicBezTo>
                  <a:pt x="206" y="471"/>
                  <a:pt x="201" y="470"/>
                  <a:pt x="196" y="470"/>
                </a:cubicBezTo>
                <a:cubicBezTo>
                  <a:pt x="160" y="470"/>
                  <a:pt x="131" y="500"/>
                  <a:pt x="131" y="536"/>
                </a:cubicBezTo>
                <a:cubicBezTo>
                  <a:pt x="131" y="572"/>
                  <a:pt x="160" y="602"/>
                  <a:pt x="196" y="602"/>
                </a:cubicBezTo>
                <a:cubicBezTo>
                  <a:pt x="232" y="602"/>
                  <a:pt x="262" y="572"/>
                  <a:pt x="262" y="536"/>
                </a:cubicBezTo>
                <a:cubicBezTo>
                  <a:pt x="262" y="510"/>
                  <a:pt x="246" y="487"/>
                  <a:pt x="224" y="476"/>
                </a:cubicBezTo>
                <a:cubicBezTo>
                  <a:pt x="259" y="392"/>
                  <a:pt x="259" y="392"/>
                  <a:pt x="259" y="392"/>
                </a:cubicBezTo>
                <a:cubicBezTo>
                  <a:pt x="268" y="396"/>
                  <a:pt x="278" y="397"/>
                  <a:pt x="288" y="397"/>
                </a:cubicBezTo>
                <a:cubicBezTo>
                  <a:pt x="311" y="397"/>
                  <a:pt x="332" y="388"/>
                  <a:pt x="348" y="374"/>
                </a:cubicBezTo>
                <a:cubicBezTo>
                  <a:pt x="580" y="537"/>
                  <a:pt x="580" y="537"/>
                  <a:pt x="580" y="537"/>
                </a:cubicBezTo>
                <a:cubicBezTo>
                  <a:pt x="574" y="547"/>
                  <a:pt x="570" y="559"/>
                  <a:pt x="570" y="572"/>
                </a:cubicBezTo>
                <a:cubicBezTo>
                  <a:pt x="570" y="608"/>
                  <a:pt x="599" y="638"/>
                  <a:pt x="636" y="638"/>
                </a:cubicBezTo>
                <a:cubicBezTo>
                  <a:pt x="672" y="638"/>
                  <a:pt x="701" y="608"/>
                  <a:pt x="701" y="572"/>
                </a:cubicBezTo>
                <a:cubicBezTo>
                  <a:pt x="701" y="536"/>
                  <a:pt x="672" y="506"/>
                  <a:pt x="636" y="506"/>
                </a:cubicBezTo>
                <a:close/>
                <a:moveTo>
                  <a:pt x="498" y="206"/>
                </a:moveTo>
                <a:cubicBezTo>
                  <a:pt x="526" y="206"/>
                  <a:pt x="549" y="229"/>
                  <a:pt x="549" y="257"/>
                </a:cubicBezTo>
                <a:cubicBezTo>
                  <a:pt x="549" y="286"/>
                  <a:pt x="526" y="309"/>
                  <a:pt x="498" y="309"/>
                </a:cubicBezTo>
                <a:cubicBezTo>
                  <a:pt x="474" y="309"/>
                  <a:pt x="453" y="292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7" y="266"/>
                  <a:pt x="446" y="262"/>
                  <a:pt x="446" y="257"/>
                </a:cubicBezTo>
                <a:cubicBezTo>
                  <a:pt x="446" y="229"/>
                  <a:pt x="469" y="206"/>
                  <a:pt x="498" y="206"/>
                </a:cubicBezTo>
                <a:close/>
                <a:moveTo>
                  <a:pt x="352" y="66"/>
                </a:moveTo>
                <a:cubicBezTo>
                  <a:pt x="352" y="37"/>
                  <a:pt x="375" y="14"/>
                  <a:pt x="403" y="14"/>
                </a:cubicBezTo>
                <a:cubicBezTo>
                  <a:pt x="432" y="14"/>
                  <a:pt x="455" y="37"/>
                  <a:pt x="455" y="66"/>
                </a:cubicBezTo>
                <a:cubicBezTo>
                  <a:pt x="455" y="94"/>
                  <a:pt x="432" y="117"/>
                  <a:pt x="403" y="117"/>
                </a:cubicBezTo>
                <a:cubicBezTo>
                  <a:pt x="375" y="117"/>
                  <a:pt x="352" y="94"/>
                  <a:pt x="352" y="66"/>
                </a:cubicBezTo>
                <a:close/>
                <a:moveTo>
                  <a:pt x="65" y="309"/>
                </a:moveTo>
                <a:cubicBezTo>
                  <a:pt x="37" y="309"/>
                  <a:pt x="14" y="286"/>
                  <a:pt x="14" y="257"/>
                </a:cubicBezTo>
                <a:cubicBezTo>
                  <a:pt x="14" y="229"/>
                  <a:pt x="37" y="206"/>
                  <a:pt x="65" y="206"/>
                </a:cubicBezTo>
                <a:cubicBezTo>
                  <a:pt x="94" y="206"/>
                  <a:pt x="117" y="229"/>
                  <a:pt x="117" y="257"/>
                </a:cubicBezTo>
                <a:cubicBezTo>
                  <a:pt x="117" y="286"/>
                  <a:pt x="94" y="309"/>
                  <a:pt x="65" y="309"/>
                </a:cubicBezTo>
                <a:close/>
                <a:moveTo>
                  <a:pt x="248" y="536"/>
                </a:moveTo>
                <a:cubicBezTo>
                  <a:pt x="248" y="564"/>
                  <a:pt x="225" y="588"/>
                  <a:pt x="196" y="588"/>
                </a:cubicBezTo>
                <a:cubicBezTo>
                  <a:pt x="168" y="588"/>
                  <a:pt x="145" y="564"/>
                  <a:pt x="145" y="536"/>
                </a:cubicBezTo>
                <a:cubicBezTo>
                  <a:pt x="145" y="508"/>
                  <a:pt x="168" y="484"/>
                  <a:pt x="196" y="484"/>
                </a:cubicBezTo>
                <a:cubicBezTo>
                  <a:pt x="225" y="484"/>
                  <a:pt x="248" y="508"/>
                  <a:pt x="248" y="536"/>
                </a:cubicBezTo>
                <a:close/>
                <a:moveTo>
                  <a:pt x="215" y="310"/>
                </a:moveTo>
                <a:cubicBezTo>
                  <a:pt x="215" y="270"/>
                  <a:pt x="248" y="237"/>
                  <a:pt x="288" y="237"/>
                </a:cubicBezTo>
                <a:cubicBezTo>
                  <a:pt x="329" y="237"/>
                  <a:pt x="361" y="270"/>
                  <a:pt x="361" y="310"/>
                </a:cubicBezTo>
                <a:cubicBezTo>
                  <a:pt x="361" y="351"/>
                  <a:pt x="329" y="383"/>
                  <a:pt x="288" y="383"/>
                </a:cubicBezTo>
                <a:cubicBezTo>
                  <a:pt x="248" y="383"/>
                  <a:pt x="215" y="351"/>
                  <a:pt x="215" y="310"/>
                </a:cubicBezTo>
                <a:close/>
                <a:moveTo>
                  <a:pt x="636" y="624"/>
                </a:moveTo>
                <a:cubicBezTo>
                  <a:pt x="607" y="624"/>
                  <a:pt x="584" y="600"/>
                  <a:pt x="584" y="572"/>
                </a:cubicBezTo>
                <a:cubicBezTo>
                  <a:pt x="584" y="544"/>
                  <a:pt x="607" y="520"/>
                  <a:pt x="636" y="520"/>
                </a:cubicBezTo>
                <a:cubicBezTo>
                  <a:pt x="664" y="520"/>
                  <a:pt x="687" y="544"/>
                  <a:pt x="687" y="572"/>
                </a:cubicBezTo>
                <a:cubicBezTo>
                  <a:pt x="687" y="600"/>
                  <a:pt x="664" y="624"/>
                  <a:pt x="636" y="6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EF980EA-39F2-CF4C-BC3C-B73F5BC6AA21}"/>
              </a:ext>
            </a:extLst>
          </p:cNvPr>
          <p:cNvSpPr txBox="1"/>
          <p:nvPr/>
        </p:nvSpPr>
        <p:spPr>
          <a:xfrm>
            <a:off x="7955932" y="2848774"/>
            <a:ext cx="1212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Пользователи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C620B7E-14EC-294C-B382-88F5D6FBD23F}"/>
              </a:ext>
            </a:extLst>
          </p:cNvPr>
          <p:cNvSpPr txBox="1"/>
          <p:nvPr/>
        </p:nvSpPr>
        <p:spPr>
          <a:xfrm>
            <a:off x="8138400" y="3831659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Серверы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3164022-7904-5D4D-A75E-E5D7DB275F41}"/>
              </a:ext>
            </a:extLst>
          </p:cNvPr>
          <p:cNvSpPr txBox="1"/>
          <p:nvPr/>
        </p:nvSpPr>
        <p:spPr>
          <a:xfrm>
            <a:off x="7734379" y="4828598"/>
            <a:ext cx="1638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Сетевые устройства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60B71E4-51C1-6A43-9352-1B62E6B72829}"/>
              </a:ext>
            </a:extLst>
          </p:cNvPr>
          <p:cNvSpPr txBox="1"/>
          <p:nvPr/>
        </p:nvSpPr>
        <p:spPr>
          <a:xfrm>
            <a:off x="5386259" y="4449661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rebuchet MS" panose="020B0703020202090204" pitchFamily="34" charset="0"/>
              </a:rPr>
              <a:t>Inventory</a:t>
            </a:r>
            <a:br>
              <a:rPr lang="en-US" sz="1600" dirty="0">
                <a:solidFill>
                  <a:schemeClr val="tx2"/>
                </a:solidFill>
                <a:latin typeface="Trebuchet MS" panose="020B070302020209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Trebuchet MS" panose="020B0703020202090204" pitchFamily="34" charset="0"/>
              </a:rPr>
              <a:t>processor</a:t>
            </a:r>
            <a:endParaRPr lang="ru-RU" sz="16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1584E43A-155E-894A-848E-1DDDF1AB90A2}"/>
              </a:ext>
            </a:extLst>
          </p:cNvPr>
          <p:cNvGrpSpPr/>
          <p:nvPr/>
        </p:nvGrpSpPr>
        <p:grpSpPr>
          <a:xfrm>
            <a:off x="2632769" y="2044212"/>
            <a:ext cx="417685" cy="417685"/>
            <a:chOff x="2961704" y="4596580"/>
            <a:chExt cx="417685" cy="417685"/>
          </a:xfrm>
        </p:grpSpPr>
        <p:sp>
          <p:nvSpPr>
            <p:cNvPr id="196" name="Oval 44">
              <a:extLst>
                <a:ext uri="{FF2B5EF4-FFF2-40B4-BE49-F238E27FC236}">
                  <a16:creationId xmlns:a16="http://schemas.microsoft.com/office/drawing/2014/main" id="{4F4599B6-A2D3-E343-AF56-C11C72C9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197" name="Freeform 104">
              <a:extLst>
                <a:ext uri="{FF2B5EF4-FFF2-40B4-BE49-F238E27FC236}">
                  <a16:creationId xmlns:a16="http://schemas.microsoft.com/office/drawing/2014/main" id="{E0E1F1A1-F70C-DB4B-9823-88C29395C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41BE1AB7-4A60-164D-B4B5-CD93F04ECA1D}"/>
              </a:ext>
            </a:extLst>
          </p:cNvPr>
          <p:cNvGrpSpPr/>
          <p:nvPr/>
        </p:nvGrpSpPr>
        <p:grpSpPr>
          <a:xfrm>
            <a:off x="3126109" y="5071676"/>
            <a:ext cx="417685" cy="417685"/>
            <a:chOff x="2961704" y="4596580"/>
            <a:chExt cx="417685" cy="417685"/>
          </a:xfrm>
        </p:grpSpPr>
        <p:sp>
          <p:nvSpPr>
            <p:cNvPr id="200" name="Oval 44">
              <a:extLst>
                <a:ext uri="{FF2B5EF4-FFF2-40B4-BE49-F238E27FC236}">
                  <a16:creationId xmlns:a16="http://schemas.microsoft.com/office/drawing/2014/main" id="{BCFBE090-1AB4-3F4F-9433-6BBB4472D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01" name="Freeform 104">
              <a:extLst>
                <a:ext uri="{FF2B5EF4-FFF2-40B4-BE49-F238E27FC236}">
                  <a16:creationId xmlns:a16="http://schemas.microsoft.com/office/drawing/2014/main" id="{9F5C0916-B1AB-A64D-B515-5F649EC85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D89D898-1905-F041-B726-2E2D641CAD17}"/>
              </a:ext>
            </a:extLst>
          </p:cNvPr>
          <p:cNvGrpSpPr/>
          <p:nvPr/>
        </p:nvGrpSpPr>
        <p:grpSpPr>
          <a:xfrm>
            <a:off x="3331261" y="3255869"/>
            <a:ext cx="417685" cy="417685"/>
            <a:chOff x="2961704" y="4596580"/>
            <a:chExt cx="417685" cy="417685"/>
          </a:xfrm>
        </p:grpSpPr>
        <p:sp>
          <p:nvSpPr>
            <p:cNvPr id="203" name="Oval 44">
              <a:extLst>
                <a:ext uri="{FF2B5EF4-FFF2-40B4-BE49-F238E27FC236}">
                  <a16:creationId xmlns:a16="http://schemas.microsoft.com/office/drawing/2014/main" id="{48F2234D-C89D-4345-B70B-F2AA4530B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04" name="Freeform 104">
              <a:extLst>
                <a:ext uri="{FF2B5EF4-FFF2-40B4-BE49-F238E27FC236}">
                  <a16:creationId xmlns:a16="http://schemas.microsoft.com/office/drawing/2014/main" id="{85545637-4CB5-2E4B-90EE-D6056C6FF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1106B6FB-0A62-F841-8A24-D9A792120578}"/>
              </a:ext>
            </a:extLst>
          </p:cNvPr>
          <p:cNvGrpSpPr/>
          <p:nvPr/>
        </p:nvGrpSpPr>
        <p:grpSpPr>
          <a:xfrm>
            <a:off x="1330937" y="2755255"/>
            <a:ext cx="417685" cy="417685"/>
            <a:chOff x="2961704" y="4596580"/>
            <a:chExt cx="417685" cy="417685"/>
          </a:xfrm>
        </p:grpSpPr>
        <p:sp>
          <p:nvSpPr>
            <p:cNvPr id="206" name="Oval 44">
              <a:extLst>
                <a:ext uri="{FF2B5EF4-FFF2-40B4-BE49-F238E27FC236}">
                  <a16:creationId xmlns:a16="http://schemas.microsoft.com/office/drawing/2014/main" id="{3C5608E9-ACAD-4343-8C22-900BFDD9A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07" name="Freeform 104">
              <a:extLst>
                <a:ext uri="{FF2B5EF4-FFF2-40B4-BE49-F238E27FC236}">
                  <a16:creationId xmlns:a16="http://schemas.microsoft.com/office/drawing/2014/main" id="{E1ACD5F1-A8A6-C246-9EF3-F0FB41C1E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7F23D5CE-85D7-1F42-B6D8-BF8E3A48AD2D}"/>
              </a:ext>
            </a:extLst>
          </p:cNvPr>
          <p:cNvGrpSpPr/>
          <p:nvPr/>
        </p:nvGrpSpPr>
        <p:grpSpPr>
          <a:xfrm>
            <a:off x="3420402" y="3762116"/>
            <a:ext cx="417685" cy="417685"/>
            <a:chOff x="2961704" y="4596580"/>
            <a:chExt cx="417685" cy="417685"/>
          </a:xfrm>
        </p:grpSpPr>
        <p:sp>
          <p:nvSpPr>
            <p:cNvPr id="209" name="Oval 44">
              <a:extLst>
                <a:ext uri="{FF2B5EF4-FFF2-40B4-BE49-F238E27FC236}">
                  <a16:creationId xmlns:a16="http://schemas.microsoft.com/office/drawing/2014/main" id="{04FC660D-59C8-F04F-AABB-063600BE3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10" name="Freeform 104">
              <a:extLst>
                <a:ext uri="{FF2B5EF4-FFF2-40B4-BE49-F238E27FC236}">
                  <a16:creationId xmlns:a16="http://schemas.microsoft.com/office/drawing/2014/main" id="{66476A65-782E-B245-A56A-A1C31163F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11" name="Группа 210">
            <a:extLst>
              <a:ext uri="{FF2B5EF4-FFF2-40B4-BE49-F238E27FC236}">
                <a16:creationId xmlns:a16="http://schemas.microsoft.com/office/drawing/2014/main" id="{161DA21E-6005-B740-88AB-C06DB5AD5785}"/>
              </a:ext>
            </a:extLst>
          </p:cNvPr>
          <p:cNvGrpSpPr/>
          <p:nvPr/>
        </p:nvGrpSpPr>
        <p:grpSpPr>
          <a:xfrm>
            <a:off x="3334951" y="4464077"/>
            <a:ext cx="417685" cy="417685"/>
            <a:chOff x="2961704" y="4596580"/>
            <a:chExt cx="417685" cy="417685"/>
          </a:xfrm>
        </p:grpSpPr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F0975D85-E0B3-A44E-AE02-3F9E372CE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13" name="Freeform 104">
              <a:extLst>
                <a:ext uri="{FF2B5EF4-FFF2-40B4-BE49-F238E27FC236}">
                  <a16:creationId xmlns:a16="http://schemas.microsoft.com/office/drawing/2014/main" id="{78CA8E35-2A61-1C45-A24A-5448641F7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B8EC5E69-460F-6749-8F54-8C908658CD8C}"/>
              </a:ext>
            </a:extLst>
          </p:cNvPr>
          <p:cNvGrpSpPr/>
          <p:nvPr/>
        </p:nvGrpSpPr>
        <p:grpSpPr>
          <a:xfrm>
            <a:off x="2731149" y="2795334"/>
            <a:ext cx="417685" cy="417685"/>
            <a:chOff x="2961704" y="4596580"/>
            <a:chExt cx="417685" cy="417685"/>
          </a:xfrm>
        </p:grpSpPr>
        <p:sp>
          <p:nvSpPr>
            <p:cNvPr id="215" name="Oval 44">
              <a:extLst>
                <a:ext uri="{FF2B5EF4-FFF2-40B4-BE49-F238E27FC236}">
                  <a16:creationId xmlns:a16="http://schemas.microsoft.com/office/drawing/2014/main" id="{F86EABCA-57BA-B044-87FD-35F02DB99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16" name="Freeform 104">
              <a:extLst>
                <a:ext uri="{FF2B5EF4-FFF2-40B4-BE49-F238E27FC236}">
                  <a16:creationId xmlns:a16="http://schemas.microsoft.com/office/drawing/2014/main" id="{0C66B5B7-4234-FB4E-BC2F-75E8F010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837B0665-7BCE-554C-9766-76CAC1F2F71B}"/>
              </a:ext>
            </a:extLst>
          </p:cNvPr>
          <p:cNvGrpSpPr/>
          <p:nvPr/>
        </p:nvGrpSpPr>
        <p:grpSpPr>
          <a:xfrm>
            <a:off x="1816927" y="1946621"/>
            <a:ext cx="417685" cy="417685"/>
            <a:chOff x="2961704" y="4596580"/>
            <a:chExt cx="417685" cy="417685"/>
          </a:xfrm>
        </p:grpSpPr>
        <p:sp>
          <p:nvSpPr>
            <p:cNvPr id="218" name="Oval 44">
              <a:extLst>
                <a:ext uri="{FF2B5EF4-FFF2-40B4-BE49-F238E27FC236}">
                  <a16:creationId xmlns:a16="http://schemas.microsoft.com/office/drawing/2014/main" id="{FA043AF4-51DC-804A-9290-504BDBE5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19" name="Freeform 104">
              <a:extLst>
                <a:ext uri="{FF2B5EF4-FFF2-40B4-BE49-F238E27FC236}">
                  <a16:creationId xmlns:a16="http://schemas.microsoft.com/office/drawing/2014/main" id="{780325A1-D9BB-924F-A758-18F454A01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A0715440-7999-CA43-BA33-3EF070AE9C3D}"/>
              </a:ext>
            </a:extLst>
          </p:cNvPr>
          <p:cNvGrpSpPr/>
          <p:nvPr/>
        </p:nvGrpSpPr>
        <p:grpSpPr>
          <a:xfrm>
            <a:off x="3903498" y="2230805"/>
            <a:ext cx="417685" cy="417685"/>
            <a:chOff x="2961704" y="4596580"/>
            <a:chExt cx="417685" cy="417685"/>
          </a:xfrm>
        </p:grpSpPr>
        <p:sp>
          <p:nvSpPr>
            <p:cNvPr id="221" name="Oval 44">
              <a:extLst>
                <a:ext uri="{FF2B5EF4-FFF2-40B4-BE49-F238E27FC236}">
                  <a16:creationId xmlns:a16="http://schemas.microsoft.com/office/drawing/2014/main" id="{20A18D1E-0929-4949-9C18-3B98A17B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22" name="Freeform 104">
              <a:extLst>
                <a:ext uri="{FF2B5EF4-FFF2-40B4-BE49-F238E27FC236}">
                  <a16:creationId xmlns:a16="http://schemas.microsoft.com/office/drawing/2014/main" id="{B637F944-DD66-7643-8896-57230279A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id="{D2EF6497-9D84-4945-B33E-B779BBAFB2FE}"/>
              </a:ext>
            </a:extLst>
          </p:cNvPr>
          <p:cNvGrpSpPr/>
          <p:nvPr/>
        </p:nvGrpSpPr>
        <p:grpSpPr>
          <a:xfrm>
            <a:off x="1656939" y="2392404"/>
            <a:ext cx="417685" cy="417685"/>
            <a:chOff x="2961704" y="4596580"/>
            <a:chExt cx="417685" cy="417685"/>
          </a:xfrm>
        </p:grpSpPr>
        <p:sp>
          <p:nvSpPr>
            <p:cNvPr id="224" name="Oval 44">
              <a:extLst>
                <a:ext uri="{FF2B5EF4-FFF2-40B4-BE49-F238E27FC236}">
                  <a16:creationId xmlns:a16="http://schemas.microsoft.com/office/drawing/2014/main" id="{06BFD3B5-3529-AF43-B224-112E68C4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25" name="Freeform 104">
              <a:extLst>
                <a:ext uri="{FF2B5EF4-FFF2-40B4-BE49-F238E27FC236}">
                  <a16:creationId xmlns:a16="http://schemas.microsoft.com/office/drawing/2014/main" id="{1E514493-AFFC-BE4A-99FA-A9BF85F2C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B75FDE98-D58B-FB4A-B72C-D274056C0BB4}"/>
              </a:ext>
            </a:extLst>
          </p:cNvPr>
          <p:cNvGrpSpPr/>
          <p:nvPr/>
        </p:nvGrpSpPr>
        <p:grpSpPr>
          <a:xfrm>
            <a:off x="2059770" y="2611874"/>
            <a:ext cx="417685" cy="417685"/>
            <a:chOff x="2961704" y="4596580"/>
            <a:chExt cx="417685" cy="417685"/>
          </a:xfrm>
        </p:grpSpPr>
        <p:sp>
          <p:nvSpPr>
            <p:cNvPr id="227" name="Oval 44">
              <a:extLst>
                <a:ext uri="{FF2B5EF4-FFF2-40B4-BE49-F238E27FC236}">
                  <a16:creationId xmlns:a16="http://schemas.microsoft.com/office/drawing/2014/main" id="{196BC567-797F-0C47-B9C2-2E47B71F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28" name="Freeform 104">
              <a:extLst>
                <a:ext uri="{FF2B5EF4-FFF2-40B4-BE49-F238E27FC236}">
                  <a16:creationId xmlns:a16="http://schemas.microsoft.com/office/drawing/2014/main" id="{16914915-10C3-E74C-8D01-50AA6BCB0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9" name="Группа 228">
            <a:extLst>
              <a:ext uri="{FF2B5EF4-FFF2-40B4-BE49-F238E27FC236}">
                <a16:creationId xmlns:a16="http://schemas.microsoft.com/office/drawing/2014/main" id="{7691EC6F-836A-2F40-8A1A-DE7BF09C2F8B}"/>
              </a:ext>
            </a:extLst>
          </p:cNvPr>
          <p:cNvGrpSpPr/>
          <p:nvPr/>
        </p:nvGrpSpPr>
        <p:grpSpPr>
          <a:xfrm>
            <a:off x="1084769" y="3318922"/>
            <a:ext cx="417685" cy="417685"/>
            <a:chOff x="2961704" y="4596580"/>
            <a:chExt cx="417685" cy="417685"/>
          </a:xfrm>
        </p:grpSpPr>
        <p:sp>
          <p:nvSpPr>
            <p:cNvPr id="230" name="Oval 44">
              <a:extLst>
                <a:ext uri="{FF2B5EF4-FFF2-40B4-BE49-F238E27FC236}">
                  <a16:creationId xmlns:a16="http://schemas.microsoft.com/office/drawing/2014/main" id="{B3624913-CA33-1B4C-8B3F-651FB7F4E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31" name="Freeform 104">
              <a:extLst>
                <a:ext uri="{FF2B5EF4-FFF2-40B4-BE49-F238E27FC236}">
                  <a16:creationId xmlns:a16="http://schemas.microsoft.com/office/drawing/2014/main" id="{C5665746-4D68-6E4A-A36E-C277FAD44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32" name="Группа 231">
            <a:extLst>
              <a:ext uri="{FF2B5EF4-FFF2-40B4-BE49-F238E27FC236}">
                <a16:creationId xmlns:a16="http://schemas.microsoft.com/office/drawing/2014/main" id="{AA7E374B-1B47-DD4F-B822-A480BB56C93D}"/>
              </a:ext>
            </a:extLst>
          </p:cNvPr>
          <p:cNvGrpSpPr/>
          <p:nvPr/>
        </p:nvGrpSpPr>
        <p:grpSpPr>
          <a:xfrm>
            <a:off x="1845570" y="4981449"/>
            <a:ext cx="417685" cy="417685"/>
            <a:chOff x="2961704" y="4596580"/>
            <a:chExt cx="417685" cy="417685"/>
          </a:xfrm>
        </p:grpSpPr>
        <p:sp>
          <p:nvSpPr>
            <p:cNvPr id="233" name="Oval 44">
              <a:extLst>
                <a:ext uri="{FF2B5EF4-FFF2-40B4-BE49-F238E27FC236}">
                  <a16:creationId xmlns:a16="http://schemas.microsoft.com/office/drawing/2014/main" id="{6B4940FB-3EF4-4B43-B528-DA9607F83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34" name="Freeform 104">
              <a:extLst>
                <a:ext uri="{FF2B5EF4-FFF2-40B4-BE49-F238E27FC236}">
                  <a16:creationId xmlns:a16="http://schemas.microsoft.com/office/drawing/2014/main" id="{BDBF54E1-DFD3-9145-9AF2-AC17AC414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id="{6995F76D-257B-4645-B37B-4BFC9E7EAF5A}"/>
              </a:ext>
            </a:extLst>
          </p:cNvPr>
          <p:cNvGrpSpPr/>
          <p:nvPr/>
        </p:nvGrpSpPr>
        <p:grpSpPr>
          <a:xfrm>
            <a:off x="1817700" y="3367330"/>
            <a:ext cx="417685" cy="417685"/>
            <a:chOff x="2961704" y="4596580"/>
            <a:chExt cx="417685" cy="417685"/>
          </a:xfrm>
        </p:grpSpPr>
        <p:sp>
          <p:nvSpPr>
            <p:cNvPr id="236" name="Oval 44">
              <a:extLst>
                <a:ext uri="{FF2B5EF4-FFF2-40B4-BE49-F238E27FC236}">
                  <a16:creationId xmlns:a16="http://schemas.microsoft.com/office/drawing/2014/main" id="{9D62C977-94F2-394D-9726-C119BC47E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37" name="Freeform 104">
              <a:extLst>
                <a:ext uri="{FF2B5EF4-FFF2-40B4-BE49-F238E27FC236}">
                  <a16:creationId xmlns:a16="http://schemas.microsoft.com/office/drawing/2014/main" id="{0D25EE6A-238C-DF43-B15F-65355C619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13D14DBA-0FC3-2A4C-8259-708E3F6D37FE}"/>
              </a:ext>
            </a:extLst>
          </p:cNvPr>
          <p:cNvGrpSpPr/>
          <p:nvPr/>
        </p:nvGrpSpPr>
        <p:grpSpPr>
          <a:xfrm>
            <a:off x="1242861" y="2171578"/>
            <a:ext cx="417685" cy="417685"/>
            <a:chOff x="2961704" y="4596580"/>
            <a:chExt cx="417685" cy="417685"/>
          </a:xfrm>
        </p:grpSpPr>
        <p:sp>
          <p:nvSpPr>
            <p:cNvPr id="239" name="Oval 44">
              <a:extLst>
                <a:ext uri="{FF2B5EF4-FFF2-40B4-BE49-F238E27FC236}">
                  <a16:creationId xmlns:a16="http://schemas.microsoft.com/office/drawing/2014/main" id="{991FE605-908C-8C4C-A674-AB89D3F40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40" name="Freeform 104">
              <a:extLst>
                <a:ext uri="{FF2B5EF4-FFF2-40B4-BE49-F238E27FC236}">
                  <a16:creationId xmlns:a16="http://schemas.microsoft.com/office/drawing/2014/main" id="{11A79833-D4FD-2B44-B626-A5B70872E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66099515-0445-7744-80AE-F050C27FCE00}"/>
              </a:ext>
            </a:extLst>
          </p:cNvPr>
          <p:cNvGrpSpPr/>
          <p:nvPr/>
        </p:nvGrpSpPr>
        <p:grpSpPr>
          <a:xfrm>
            <a:off x="1041458" y="4138811"/>
            <a:ext cx="417685" cy="417685"/>
            <a:chOff x="2961704" y="4596580"/>
            <a:chExt cx="417685" cy="417685"/>
          </a:xfrm>
        </p:grpSpPr>
        <p:sp>
          <p:nvSpPr>
            <p:cNvPr id="242" name="Oval 44">
              <a:extLst>
                <a:ext uri="{FF2B5EF4-FFF2-40B4-BE49-F238E27FC236}">
                  <a16:creationId xmlns:a16="http://schemas.microsoft.com/office/drawing/2014/main" id="{7FBF7ACB-C4E7-4547-BA38-205B4BAA6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43" name="Freeform 104">
              <a:extLst>
                <a:ext uri="{FF2B5EF4-FFF2-40B4-BE49-F238E27FC236}">
                  <a16:creationId xmlns:a16="http://schemas.microsoft.com/office/drawing/2014/main" id="{F3DABE4D-50FE-F84A-9EE7-C42F6DB95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33B0C903-147C-6048-9FB8-513DBE758187}"/>
              </a:ext>
            </a:extLst>
          </p:cNvPr>
          <p:cNvGrpSpPr/>
          <p:nvPr/>
        </p:nvGrpSpPr>
        <p:grpSpPr>
          <a:xfrm>
            <a:off x="1506738" y="4560632"/>
            <a:ext cx="417685" cy="417685"/>
            <a:chOff x="2961704" y="4596580"/>
            <a:chExt cx="417685" cy="417685"/>
          </a:xfrm>
        </p:grpSpPr>
        <p:sp>
          <p:nvSpPr>
            <p:cNvPr id="245" name="Oval 44">
              <a:extLst>
                <a:ext uri="{FF2B5EF4-FFF2-40B4-BE49-F238E27FC236}">
                  <a16:creationId xmlns:a16="http://schemas.microsoft.com/office/drawing/2014/main" id="{C777D638-6C3F-7246-9ABA-0EBC9AF54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46" name="Freeform 104">
              <a:extLst>
                <a:ext uri="{FF2B5EF4-FFF2-40B4-BE49-F238E27FC236}">
                  <a16:creationId xmlns:a16="http://schemas.microsoft.com/office/drawing/2014/main" id="{993633DE-70BB-B84B-AF75-9D305219C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F5653523-54C6-5A46-ABB2-AB26AA5A35F0}"/>
              </a:ext>
            </a:extLst>
          </p:cNvPr>
          <p:cNvGrpSpPr/>
          <p:nvPr/>
        </p:nvGrpSpPr>
        <p:grpSpPr>
          <a:xfrm>
            <a:off x="517019" y="2556077"/>
            <a:ext cx="417685" cy="417685"/>
            <a:chOff x="2961704" y="4596580"/>
            <a:chExt cx="417685" cy="417685"/>
          </a:xfrm>
        </p:grpSpPr>
        <p:sp>
          <p:nvSpPr>
            <p:cNvPr id="248" name="Oval 44">
              <a:extLst>
                <a:ext uri="{FF2B5EF4-FFF2-40B4-BE49-F238E27FC236}">
                  <a16:creationId xmlns:a16="http://schemas.microsoft.com/office/drawing/2014/main" id="{C126FC03-BB8B-064D-ACCD-9E14DDD4F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49" name="Freeform 104">
              <a:extLst>
                <a:ext uri="{FF2B5EF4-FFF2-40B4-BE49-F238E27FC236}">
                  <a16:creationId xmlns:a16="http://schemas.microsoft.com/office/drawing/2014/main" id="{D3D0CAD1-B666-8D45-B932-C80B02628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8F462739-97BB-0E4C-9BF2-9840F994B15E}"/>
              </a:ext>
            </a:extLst>
          </p:cNvPr>
          <p:cNvGrpSpPr/>
          <p:nvPr/>
        </p:nvGrpSpPr>
        <p:grpSpPr>
          <a:xfrm>
            <a:off x="287808" y="3322166"/>
            <a:ext cx="417685" cy="417685"/>
            <a:chOff x="2961704" y="4596580"/>
            <a:chExt cx="417685" cy="417685"/>
          </a:xfrm>
        </p:grpSpPr>
        <p:sp>
          <p:nvSpPr>
            <p:cNvPr id="251" name="Oval 44">
              <a:extLst>
                <a:ext uri="{FF2B5EF4-FFF2-40B4-BE49-F238E27FC236}">
                  <a16:creationId xmlns:a16="http://schemas.microsoft.com/office/drawing/2014/main" id="{C90DCDA6-E9B1-354E-8AF9-653788FE8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52" name="Freeform 104">
              <a:extLst>
                <a:ext uri="{FF2B5EF4-FFF2-40B4-BE49-F238E27FC236}">
                  <a16:creationId xmlns:a16="http://schemas.microsoft.com/office/drawing/2014/main" id="{5D420476-C867-9345-8CA6-43C89A67F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56" name="Группа 255">
            <a:extLst>
              <a:ext uri="{FF2B5EF4-FFF2-40B4-BE49-F238E27FC236}">
                <a16:creationId xmlns:a16="http://schemas.microsoft.com/office/drawing/2014/main" id="{ABACA54D-8A1C-4641-BD1D-62EC5004DC43}"/>
              </a:ext>
            </a:extLst>
          </p:cNvPr>
          <p:cNvGrpSpPr/>
          <p:nvPr/>
        </p:nvGrpSpPr>
        <p:grpSpPr>
          <a:xfrm>
            <a:off x="454474" y="3876640"/>
            <a:ext cx="417685" cy="417685"/>
            <a:chOff x="2961704" y="4596580"/>
            <a:chExt cx="417685" cy="417685"/>
          </a:xfrm>
        </p:grpSpPr>
        <p:sp>
          <p:nvSpPr>
            <p:cNvPr id="257" name="Oval 44">
              <a:extLst>
                <a:ext uri="{FF2B5EF4-FFF2-40B4-BE49-F238E27FC236}">
                  <a16:creationId xmlns:a16="http://schemas.microsoft.com/office/drawing/2014/main" id="{FEAC2650-1CAC-FF4A-B7DE-510AEEAEA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58" name="Freeform 104">
              <a:extLst>
                <a:ext uri="{FF2B5EF4-FFF2-40B4-BE49-F238E27FC236}">
                  <a16:creationId xmlns:a16="http://schemas.microsoft.com/office/drawing/2014/main" id="{C1D9B0E9-EB43-8B4C-A48E-DDB4FDD33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59" name="Группа 258">
            <a:extLst>
              <a:ext uri="{FF2B5EF4-FFF2-40B4-BE49-F238E27FC236}">
                <a16:creationId xmlns:a16="http://schemas.microsoft.com/office/drawing/2014/main" id="{9DE25E7A-3A35-7949-8171-7A5837A44D40}"/>
              </a:ext>
            </a:extLst>
          </p:cNvPr>
          <p:cNvGrpSpPr/>
          <p:nvPr/>
        </p:nvGrpSpPr>
        <p:grpSpPr>
          <a:xfrm>
            <a:off x="1053184" y="4851531"/>
            <a:ext cx="417685" cy="417685"/>
            <a:chOff x="2961704" y="4596580"/>
            <a:chExt cx="417685" cy="417685"/>
          </a:xfrm>
        </p:grpSpPr>
        <p:sp>
          <p:nvSpPr>
            <p:cNvPr id="260" name="Oval 44">
              <a:extLst>
                <a:ext uri="{FF2B5EF4-FFF2-40B4-BE49-F238E27FC236}">
                  <a16:creationId xmlns:a16="http://schemas.microsoft.com/office/drawing/2014/main" id="{2D3EB588-56B4-3441-BAF3-34FB2D433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61" name="Freeform 104">
              <a:extLst>
                <a:ext uri="{FF2B5EF4-FFF2-40B4-BE49-F238E27FC236}">
                  <a16:creationId xmlns:a16="http://schemas.microsoft.com/office/drawing/2014/main" id="{850D4236-409F-6A4C-9BBA-0356A7325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8D3F328A-30E4-BA45-BAB6-056A3AFBD9AC}"/>
              </a:ext>
            </a:extLst>
          </p:cNvPr>
          <p:cNvGrpSpPr/>
          <p:nvPr/>
        </p:nvGrpSpPr>
        <p:grpSpPr>
          <a:xfrm>
            <a:off x="-18163" y="2573535"/>
            <a:ext cx="417685" cy="417685"/>
            <a:chOff x="2961704" y="4596580"/>
            <a:chExt cx="417685" cy="417685"/>
          </a:xfrm>
        </p:grpSpPr>
        <p:sp>
          <p:nvSpPr>
            <p:cNvPr id="266" name="Oval 44">
              <a:extLst>
                <a:ext uri="{FF2B5EF4-FFF2-40B4-BE49-F238E27FC236}">
                  <a16:creationId xmlns:a16="http://schemas.microsoft.com/office/drawing/2014/main" id="{C35A30EF-61D8-D343-AA84-C65B84CE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67" name="Freeform 104">
              <a:extLst>
                <a:ext uri="{FF2B5EF4-FFF2-40B4-BE49-F238E27FC236}">
                  <a16:creationId xmlns:a16="http://schemas.microsoft.com/office/drawing/2014/main" id="{448934C4-EB0E-8644-8CF7-E1F4513FE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68" name="Группа 267">
            <a:extLst>
              <a:ext uri="{FF2B5EF4-FFF2-40B4-BE49-F238E27FC236}">
                <a16:creationId xmlns:a16="http://schemas.microsoft.com/office/drawing/2014/main" id="{76690F85-38AC-514D-A3B0-DD956F67AA80}"/>
              </a:ext>
            </a:extLst>
          </p:cNvPr>
          <p:cNvGrpSpPr/>
          <p:nvPr/>
        </p:nvGrpSpPr>
        <p:grpSpPr>
          <a:xfrm>
            <a:off x="507562" y="4476645"/>
            <a:ext cx="417685" cy="417685"/>
            <a:chOff x="2961704" y="4596580"/>
            <a:chExt cx="417685" cy="417685"/>
          </a:xfrm>
        </p:grpSpPr>
        <p:sp>
          <p:nvSpPr>
            <p:cNvPr id="269" name="Oval 44">
              <a:extLst>
                <a:ext uri="{FF2B5EF4-FFF2-40B4-BE49-F238E27FC236}">
                  <a16:creationId xmlns:a16="http://schemas.microsoft.com/office/drawing/2014/main" id="{D4DA2A6F-1F27-984E-9C5C-0AF42BCE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70" name="Freeform 104">
              <a:extLst>
                <a:ext uri="{FF2B5EF4-FFF2-40B4-BE49-F238E27FC236}">
                  <a16:creationId xmlns:a16="http://schemas.microsoft.com/office/drawing/2014/main" id="{DE9EE068-C39A-4C40-8A78-585769D6D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F4E5EDE3-9432-B64C-AE17-C3290C9CF18A}"/>
              </a:ext>
            </a:extLst>
          </p:cNvPr>
          <p:cNvGrpSpPr/>
          <p:nvPr/>
        </p:nvGrpSpPr>
        <p:grpSpPr>
          <a:xfrm>
            <a:off x="577036" y="5001168"/>
            <a:ext cx="417685" cy="417685"/>
            <a:chOff x="2961704" y="4596580"/>
            <a:chExt cx="417685" cy="417685"/>
          </a:xfrm>
        </p:grpSpPr>
        <p:sp>
          <p:nvSpPr>
            <p:cNvPr id="275" name="Oval 44">
              <a:extLst>
                <a:ext uri="{FF2B5EF4-FFF2-40B4-BE49-F238E27FC236}">
                  <a16:creationId xmlns:a16="http://schemas.microsoft.com/office/drawing/2014/main" id="{0C4FC476-FFD2-2F49-890F-DC51C5ED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76" name="Freeform 104">
              <a:extLst>
                <a:ext uri="{FF2B5EF4-FFF2-40B4-BE49-F238E27FC236}">
                  <a16:creationId xmlns:a16="http://schemas.microsoft.com/office/drawing/2014/main" id="{EC14CA38-3776-0F4C-9968-EF54CF832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80" name="Группа 279">
            <a:extLst>
              <a:ext uri="{FF2B5EF4-FFF2-40B4-BE49-F238E27FC236}">
                <a16:creationId xmlns:a16="http://schemas.microsoft.com/office/drawing/2014/main" id="{0005AED9-3681-5043-8E8F-366CDEF5E59C}"/>
              </a:ext>
            </a:extLst>
          </p:cNvPr>
          <p:cNvGrpSpPr/>
          <p:nvPr/>
        </p:nvGrpSpPr>
        <p:grpSpPr>
          <a:xfrm>
            <a:off x="13332" y="4671979"/>
            <a:ext cx="417685" cy="417685"/>
            <a:chOff x="2961704" y="4596580"/>
            <a:chExt cx="417685" cy="417685"/>
          </a:xfrm>
        </p:grpSpPr>
        <p:sp>
          <p:nvSpPr>
            <p:cNvPr id="281" name="Oval 44">
              <a:extLst>
                <a:ext uri="{FF2B5EF4-FFF2-40B4-BE49-F238E27FC236}">
                  <a16:creationId xmlns:a16="http://schemas.microsoft.com/office/drawing/2014/main" id="{746CCC1D-5993-B341-B76C-CA7958B39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82" name="Freeform 104">
              <a:extLst>
                <a:ext uri="{FF2B5EF4-FFF2-40B4-BE49-F238E27FC236}">
                  <a16:creationId xmlns:a16="http://schemas.microsoft.com/office/drawing/2014/main" id="{6A264DEC-026B-744F-8023-4FBF81402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83" name="Группа 282">
            <a:extLst>
              <a:ext uri="{FF2B5EF4-FFF2-40B4-BE49-F238E27FC236}">
                <a16:creationId xmlns:a16="http://schemas.microsoft.com/office/drawing/2014/main" id="{DECE94F2-060A-7141-8445-9426E5884CCB}"/>
              </a:ext>
            </a:extLst>
          </p:cNvPr>
          <p:cNvGrpSpPr/>
          <p:nvPr/>
        </p:nvGrpSpPr>
        <p:grpSpPr>
          <a:xfrm>
            <a:off x="785878" y="2170697"/>
            <a:ext cx="417685" cy="417685"/>
            <a:chOff x="2961704" y="4596580"/>
            <a:chExt cx="417685" cy="417685"/>
          </a:xfrm>
        </p:grpSpPr>
        <p:sp>
          <p:nvSpPr>
            <p:cNvPr id="284" name="Oval 44">
              <a:extLst>
                <a:ext uri="{FF2B5EF4-FFF2-40B4-BE49-F238E27FC236}">
                  <a16:creationId xmlns:a16="http://schemas.microsoft.com/office/drawing/2014/main" id="{996332D6-4044-A74D-9285-0B1F4941D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85" name="Freeform 104">
              <a:extLst>
                <a:ext uri="{FF2B5EF4-FFF2-40B4-BE49-F238E27FC236}">
                  <a16:creationId xmlns:a16="http://schemas.microsoft.com/office/drawing/2014/main" id="{035C8556-FCF0-6F41-A5B4-5B0FE2417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86" name="Группа 285">
            <a:extLst>
              <a:ext uri="{FF2B5EF4-FFF2-40B4-BE49-F238E27FC236}">
                <a16:creationId xmlns:a16="http://schemas.microsoft.com/office/drawing/2014/main" id="{DC457AA6-9577-934E-A104-52FB3F8B959D}"/>
              </a:ext>
            </a:extLst>
          </p:cNvPr>
          <p:cNvGrpSpPr/>
          <p:nvPr/>
        </p:nvGrpSpPr>
        <p:grpSpPr>
          <a:xfrm>
            <a:off x="699456" y="2984211"/>
            <a:ext cx="417685" cy="417685"/>
            <a:chOff x="2961704" y="4596580"/>
            <a:chExt cx="417685" cy="417685"/>
          </a:xfrm>
        </p:grpSpPr>
        <p:sp>
          <p:nvSpPr>
            <p:cNvPr id="287" name="Oval 44">
              <a:extLst>
                <a:ext uri="{FF2B5EF4-FFF2-40B4-BE49-F238E27FC236}">
                  <a16:creationId xmlns:a16="http://schemas.microsoft.com/office/drawing/2014/main" id="{9264CFC2-8D48-FC43-B8ED-39455467F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88" name="Freeform 104">
              <a:extLst>
                <a:ext uri="{FF2B5EF4-FFF2-40B4-BE49-F238E27FC236}">
                  <a16:creationId xmlns:a16="http://schemas.microsoft.com/office/drawing/2014/main" id="{92C87D59-4BFD-EC44-B81C-74008E5BE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id="{58ECC87E-6440-4F44-B4C8-1C863EA4E94B}"/>
              </a:ext>
            </a:extLst>
          </p:cNvPr>
          <p:cNvGrpSpPr/>
          <p:nvPr/>
        </p:nvGrpSpPr>
        <p:grpSpPr>
          <a:xfrm>
            <a:off x="2733941" y="4102001"/>
            <a:ext cx="417685" cy="417685"/>
            <a:chOff x="2961704" y="4596580"/>
            <a:chExt cx="417685" cy="417685"/>
          </a:xfrm>
        </p:grpSpPr>
        <p:sp>
          <p:nvSpPr>
            <p:cNvPr id="290" name="Oval 44">
              <a:extLst>
                <a:ext uri="{FF2B5EF4-FFF2-40B4-BE49-F238E27FC236}">
                  <a16:creationId xmlns:a16="http://schemas.microsoft.com/office/drawing/2014/main" id="{53D33396-948C-CC46-821E-13AA3514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91" name="Freeform 104">
              <a:extLst>
                <a:ext uri="{FF2B5EF4-FFF2-40B4-BE49-F238E27FC236}">
                  <a16:creationId xmlns:a16="http://schemas.microsoft.com/office/drawing/2014/main" id="{049C00A0-BB4C-A740-8191-9275CB45C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92" name="Группа 291">
            <a:extLst>
              <a:ext uri="{FF2B5EF4-FFF2-40B4-BE49-F238E27FC236}">
                <a16:creationId xmlns:a16="http://schemas.microsoft.com/office/drawing/2014/main" id="{CED37621-6503-CD43-A1F2-8297B9F9BD90}"/>
              </a:ext>
            </a:extLst>
          </p:cNvPr>
          <p:cNvGrpSpPr/>
          <p:nvPr/>
        </p:nvGrpSpPr>
        <p:grpSpPr>
          <a:xfrm>
            <a:off x="324393" y="2126323"/>
            <a:ext cx="417685" cy="417685"/>
            <a:chOff x="2961704" y="4596580"/>
            <a:chExt cx="417685" cy="417685"/>
          </a:xfrm>
        </p:grpSpPr>
        <p:sp>
          <p:nvSpPr>
            <p:cNvPr id="293" name="Oval 44">
              <a:extLst>
                <a:ext uri="{FF2B5EF4-FFF2-40B4-BE49-F238E27FC236}">
                  <a16:creationId xmlns:a16="http://schemas.microsoft.com/office/drawing/2014/main" id="{8FBC9CC0-84F8-9046-A2DA-403A8719B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704" y="4596580"/>
              <a:ext cx="417685" cy="417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294" name="Freeform 104">
              <a:extLst>
                <a:ext uri="{FF2B5EF4-FFF2-40B4-BE49-F238E27FC236}">
                  <a16:creationId xmlns:a16="http://schemas.microsoft.com/office/drawing/2014/main" id="{8AE6A4CF-6438-1248-978E-1031275C0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503" y="4686807"/>
              <a:ext cx="218089" cy="221167"/>
            </a:xfrm>
            <a:custGeom>
              <a:avLst/>
              <a:gdLst>
                <a:gd name="T0" fmla="*/ 404 w 574"/>
                <a:gd name="T1" fmla="*/ 0 h 581"/>
                <a:gd name="T2" fmla="*/ 234 w 574"/>
                <a:gd name="T3" fmla="*/ 63 h 581"/>
                <a:gd name="T4" fmla="*/ 170 w 574"/>
                <a:gd name="T5" fmla="*/ 206 h 581"/>
                <a:gd name="T6" fmla="*/ 0 w 574"/>
                <a:gd name="T7" fmla="*/ 268 h 581"/>
                <a:gd name="T8" fmla="*/ 52 w 574"/>
                <a:gd name="T9" fmla="*/ 565 h 581"/>
                <a:gd name="T10" fmla="*/ 288 w 574"/>
                <a:gd name="T11" fmla="*/ 565 h 581"/>
                <a:gd name="T12" fmla="*/ 340 w 574"/>
                <a:gd name="T13" fmla="*/ 467 h 581"/>
                <a:gd name="T14" fmla="*/ 522 w 574"/>
                <a:gd name="T15" fmla="*/ 455 h 581"/>
                <a:gd name="T16" fmla="*/ 574 w 574"/>
                <a:gd name="T17" fmla="*/ 63 h 581"/>
                <a:gd name="T18" fmla="*/ 560 w 574"/>
                <a:gd name="T19" fmla="*/ 329 h 581"/>
                <a:gd name="T20" fmla="*/ 340 w 574"/>
                <a:gd name="T21" fmla="*/ 372 h 581"/>
                <a:gd name="T22" fmla="*/ 404 w 574"/>
                <a:gd name="T23" fmla="*/ 305 h 581"/>
                <a:gd name="T24" fmla="*/ 560 w 574"/>
                <a:gd name="T25" fmla="*/ 269 h 581"/>
                <a:gd name="T26" fmla="*/ 326 w 574"/>
                <a:gd name="T27" fmla="*/ 294 h 581"/>
                <a:gd name="T28" fmla="*/ 170 w 574"/>
                <a:gd name="T29" fmla="*/ 406 h 581"/>
                <a:gd name="T30" fmla="*/ 14 w 574"/>
                <a:gd name="T31" fmla="*/ 294 h 581"/>
                <a:gd name="T32" fmla="*/ 170 w 574"/>
                <a:gd name="T33" fmla="*/ 331 h 581"/>
                <a:gd name="T34" fmla="*/ 326 w 574"/>
                <a:gd name="T35" fmla="*/ 294 h 581"/>
                <a:gd name="T36" fmla="*/ 52 w 574"/>
                <a:gd name="T37" fmla="*/ 403 h 581"/>
                <a:gd name="T38" fmla="*/ 288 w 574"/>
                <a:gd name="T39" fmla="*/ 403 h 581"/>
                <a:gd name="T40" fmla="*/ 326 w 574"/>
                <a:gd name="T41" fmla="*/ 438 h 581"/>
                <a:gd name="T42" fmla="*/ 14 w 574"/>
                <a:gd name="T43" fmla="*/ 438 h 581"/>
                <a:gd name="T44" fmla="*/ 560 w 574"/>
                <a:gd name="T45" fmla="*/ 158 h 581"/>
                <a:gd name="T46" fmla="*/ 248 w 574"/>
                <a:gd name="T47" fmla="*/ 158 h 581"/>
                <a:gd name="T48" fmla="*/ 287 w 574"/>
                <a:gd name="T49" fmla="*/ 108 h 581"/>
                <a:gd name="T50" fmla="*/ 522 w 574"/>
                <a:gd name="T51" fmla="*/ 108 h 581"/>
                <a:gd name="T52" fmla="*/ 560 w 574"/>
                <a:gd name="T53" fmla="*/ 158 h 581"/>
                <a:gd name="T54" fmla="*/ 560 w 574"/>
                <a:gd name="T55" fmla="*/ 63 h 581"/>
                <a:gd name="T56" fmla="*/ 248 w 574"/>
                <a:gd name="T57" fmla="*/ 63 h 581"/>
                <a:gd name="T58" fmla="*/ 248 w 574"/>
                <a:gd name="T59" fmla="*/ 183 h 581"/>
                <a:gd name="T60" fmla="*/ 404 w 574"/>
                <a:gd name="T61" fmla="*/ 220 h 581"/>
                <a:gd name="T62" fmla="*/ 560 w 574"/>
                <a:gd name="T63" fmla="*/ 183 h 581"/>
                <a:gd name="T64" fmla="*/ 404 w 574"/>
                <a:gd name="T65" fmla="*/ 291 h 581"/>
                <a:gd name="T66" fmla="*/ 340 w 574"/>
                <a:gd name="T67" fmla="*/ 268 h 581"/>
                <a:gd name="T68" fmla="*/ 248 w 574"/>
                <a:gd name="T69" fmla="*/ 213 h 581"/>
                <a:gd name="T70" fmla="*/ 170 w 574"/>
                <a:gd name="T71" fmla="*/ 220 h 581"/>
                <a:gd name="T72" fmla="*/ 240 w 574"/>
                <a:gd name="T73" fmla="*/ 226 h 581"/>
                <a:gd name="T74" fmla="*/ 170 w 574"/>
                <a:gd name="T75" fmla="*/ 317 h 581"/>
                <a:gd name="T76" fmla="*/ 170 w 574"/>
                <a:gd name="T77" fmla="*/ 220 h 581"/>
                <a:gd name="T78" fmla="*/ 14 w 574"/>
                <a:gd name="T79" fmla="*/ 519 h 581"/>
                <a:gd name="T80" fmla="*/ 52 w 574"/>
                <a:gd name="T81" fmla="*/ 484 h 581"/>
                <a:gd name="T82" fmla="*/ 288 w 574"/>
                <a:gd name="T83" fmla="*/ 484 h 581"/>
                <a:gd name="T84" fmla="*/ 326 w 574"/>
                <a:gd name="T85" fmla="*/ 519 h 581"/>
                <a:gd name="T86" fmla="*/ 404 w 574"/>
                <a:gd name="T87" fmla="*/ 458 h 581"/>
                <a:gd name="T88" fmla="*/ 340 w 574"/>
                <a:gd name="T89" fmla="*/ 387 h 581"/>
                <a:gd name="T90" fmla="*/ 522 w 574"/>
                <a:gd name="T91" fmla="*/ 374 h 581"/>
                <a:gd name="T92" fmla="*/ 560 w 574"/>
                <a:gd name="T93" fmla="*/ 41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81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close/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close/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close/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close/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close/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2673CDE6-C476-4E41-8E84-D8246CB98DE1}"/>
              </a:ext>
            </a:extLst>
          </p:cNvPr>
          <p:cNvSpPr txBox="1"/>
          <p:nvPr/>
        </p:nvSpPr>
        <p:spPr>
          <a:xfrm>
            <a:off x="785878" y="1127352"/>
            <a:ext cx="1132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Автоматизированный сбор и обновление базы активов от различных источников</a:t>
            </a:r>
            <a:endParaRPr lang="en-US" kern="800" spc="-53" dirty="0">
              <a:solidFill>
                <a:schemeClr val="bg2"/>
              </a:solidFill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35" name="Freeform 99">
            <a:extLst>
              <a:ext uri="{FF2B5EF4-FFF2-40B4-BE49-F238E27FC236}">
                <a16:creationId xmlns:a16="http://schemas.microsoft.com/office/drawing/2014/main" id="{159F7FB0-27DC-5546-B80A-D6A58F48B0FD}"/>
              </a:ext>
            </a:extLst>
          </p:cNvPr>
          <p:cNvSpPr>
            <a:spLocks noEditPoints="1"/>
          </p:cNvSpPr>
          <p:nvPr/>
        </p:nvSpPr>
        <p:spPr bwMode="auto">
          <a:xfrm>
            <a:off x="465713" y="1194195"/>
            <a:ext cx="315445" cy="321898"/>
          </a:xfrm>
          <a:custGeom>
            <a:avLst/>
            <a:gdLst>
              <a:gd name="T0" fmla="*/ 0 w 714"/>
              <a:gd name="T1" fmla="*/ 357 h 715"/>
              <a:gd name="T2" fmla="*/ 714 w 714"/>
              <a:gd name="T3" fmla="*/ 357 h 715"/>
              <a:gd name="T4" fmla="*/ 357 w 714"/>
              <a:gd name="T5" fmla="*/ 14 h 715"/>
              <a:gd name="T6" fmla="*/ 357 w 714"/>
              <a:gd name="T7" fmla="*/ 701 h 715"/>
              <a:gd name="T8" fmla="*/ 357 w 714"/>
              <a:gd name="T9" fmla="*/ 14 h 715"/>
              <a:gd name="T10" fmla="*/ 272 w 714"/>
              <a:gd name="T11" fmla="*/ 358 h 715"/>
              <a:gd name="T12" fmla="*/ 442 w 714"/>
              <a:gd name="T13" fmla="*/ 358 h 715"/>
              <a:gd name="T14" fmla="*/ 357 w 714"/>
              <a:gd name="T15" fmla="*/ 287 h 715"/>
              <a:gd name="T16" fmla="*/ 357 w 714"/>
              <a:gd name="T17" fmla="*/ 428 h 715"/>
              <a:gd name="T18" fmla="*/ 357 w 714"/>
              <a:gd name="T19" fmla="*/ 287 h 715"/>
              <a:gd name="T20" fmla="*/ 364 w 714"/>
              <a:gd name="T21" fmla="*/ 7 h 715"/>
              <a:gd name="T22" fmla="*/ 350 w 714"/>
              <a:gd name="T23" fmla="*/ 7 h 715"/>
              <a:gd name="T24" fmla="*/ 357 w 714"/>
              <a:gd name="T25" fmla="*/ 111 h 715"/>
              <a:gd name="T26" fmla="*/ 364 w 714"/>
              <a:gd name="T27" fmla="*/ 708 h 715"/>
              <a:gd name="T28" fmla="*/ 357 w 714"/>
              <a:gd name="T29" fmla="*/ 604 h 715"/>
              <a:gd name="T30" fmla="*/ 350 w 714"/>
              <a:gd name="T31" fmla="*/ 708 h 715"/>
              <a:gd name="T32" fmla="*/ 364 w 714"/>
              <a:gd name="T33" fmla="*/ 708 h 715"/>
              <a:gd name="T34" fmla="*/ 707 w 714"/>
              <a:gd name="T35" fmla="*/ 351 h 715"/>
              <a:gd name="T36" fmla="*/ 603 w 714"/>
              <a:gd name="T37" fmla="*/ 358 h 715"/>
              <a:gd name="T38" fmla="*/ 707 w 714"/>
              <a:gd name="T39" fmla="*/ 365 h 715"/>
              <a:gd name="T40" fmla="*/ 111 w 714"/>
              <a:gd name="T41" fmla="*/ 358 h 715"/>
              <a:gd name="T42" fmla="*/ 7 w 714"/>
              <a:gd name="T43" fmla="*/ 351 h 715"/>
              <a:gd name="T44" fmla="*/ 7 w 714"/>
              <a:gd name="T45" fmla="*/ 365 h 715"/>
              <a:gd name="T46" fmla="*/ 111 w 714"/>
              <a:gd name="T47" fmla="*/ 358 h 715"/>
              <a:gd name="T48" fmla="*/ 364 w 714"/>
              <a:gd name="T49" fmla="*/ 249 h 715"/>
              <a:gd name="T50" fmla="*/ 350 w 714"/>
              <a:gd name="T51" fmla="*/ 249 h 715"/>
              <a:gd name="T52" fmla="*/ 357 w 714"/>
              <a:gd name="T53" fmla="*/ 286 h 715"/>
              <a:gd name="T54" fmla="*/ 364 w 714"/>
              <a:gd name="T55" fmla="*/ 466 h 715"/>
              <a:gd name="T56" fmla="*/ 357 w 714"/>
              <a:gd name="T57" fmla="*/ 429 h 715"/>
              <a:gd name="T58" fmla="*/ 350 w 714"/>
              <a:gd name="T59" fmla="*/ 466 h 715"/>
              <a:gd name="T60" fmla="*/ 364 w 714"/>
              <a:gd name="T61" fmla="*/ 466 h 715"/>
              <a:gd name="T62" fmla="*/ 466 w 714"/>
              <a:gd name="T63" fmla="*/ 351 h 715"/>
              <a:gd name="T64" fmla="*/ 429 w 714"/>
              <a:gd name="T65" fmla="*/ 358 h 715"/>
              <a:gd name="T66" fmla="*/ 466 w 714"/>
              <a:gd name="T67" fmla="*/ 365 h 715"/>
              <a:gd name="T68" fmla="*/ 286 w 714"/>
              <a:gd name="T69" fmla="*/ 358 h 715"/>
              <a:gd name="T70" fmla="*/ 249 w 714"/>
              <a:gd name="T71" fmla="*/ 351 h 715"/>
              <a:gd name="T72" fmla="*/ 249 w 714"/>
              <a:gd name="T73" fmla="*/ 365 h 715"/>
              <a:gd name="T74" fmla="*/ 286 w 714"/>
              <a:gd name="T75" fmla="*/ 35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715">
                <a:moveTo>
                  <a:pt x="357" y="715"/>
                </a:moveTo>
                <a:cubicBezTo>
                  <a:pt x="160" y="715"/>
                  <a:pt x="0" y="554"/>
                  <a:pt x="0" y="357"/>
                </a:cubicBezTo>
                <a:cubicBezTo>
                  <a:pt x="0" y="161"/>
                  <a:pt x="160" y="0"/>
                  <a:pt x="357" y="0"/>
                </a:cubicBezTo>
                <a:cubicBezTo>
                  <a:pt x="554" y="0"/>
                  <a:pt x="714" y="161"/>
                  <a:pt x="714" y="357"/>
                </a:cubicBezTo>
                <a:cubicBezTo>
                  <a:pt x="714" y="554"/>
                  <a:pt x="554" y="715"/>
                  <a:pt x="357" y="715"/>
                </a:cubicBezTo>
                <a:close/>
                <a:moveTo>
                  <a:pt x="357" y="14"/>
                </a:moveTo>
                <a:cubicBezTo>
                  <a:pt x="168" y="14"/>
                  <a:pt x="14" y="168"/>
                  <a:pt x="14" y="357"/>
                </a:cubicBezTo>
                <a:cubicBezTo>
                  <a:pt x="14" y="547"/>
                  <a:pt x="168" y="701"/>
                  <a:pt x="357" y="701"/>
                </a:cubicBezTo>
                <a:cubicBezTo>
                  <a:pt x="546" y="701"/>
                  <a:pt x="700" y="547"/>
                  <a:pt x="700" y="357"/>
                </a:cubicBezTo>
                <a:cubicBezTo>
                  <a:pt x="700" y="168"/>
                  <a:pt x="546" y="14"/>
                  <a:pt x="357" y="14"/>
                </a:cubicBezTo>
                <a:close/>
                <a:moveTo>
                  <a:pt x="357" y="442"/>
                </a:moveTo>
                <a:cubicBezTo>
                  <a:pt x="310" y="442"/>
                  <a:pt x="272" y="404"/>
                  <a:pt x="272" y="358"/>
                </a:cubicBezTo>
                <a:cubicBezTo>
                  <a:pt x="272" y="311"/>
                  <a:pt x="310" y="273"/>
                  <a:pt x="357" y="273"/>
                </a:cubicBezTo>
                <a:cubicBezTo>
                  <a:pt x="404" y="273"/>
                  <a:pt x="442" y="311"/>
                  <a:pt x="442" y="358"/>
                </a:cubicBezTo>
                <a:cubicBezTo>
                  <a:pt x="442" y="404"/>
                  <a:pt x="404" y="442"/>
                  <a:pt x="357" y="442"/>
                </a:cubicBezTo>
                <a:close/>
                <a:moveTo>
                  <a:pt x="357" y="287"/>
                </a:moveTo>
                <a:cubicBezTo>
                  <a:pt x="318" y="287"/>
                  <a:pt x="286" y="318"/>
                  <a:pt x="286" y="358"/>
                </a:cubicBezTo>
                <a:cubicBezTo>
                  <a:pt x="286" y="397"/>
                  <a:pt x="318" y="428"/>
                  <a:pt x="357" y="428"/>
                </a:cubicBezTo>
                <a:cubicBezTo>
                  <a:pt x="396" y="428"/>
                  <a:pt x="428" y="397"/>
                  <a:pt x="428" y="358"/>
                </a:cubicBezTo>
                <a:cubicBezTo>
                  <a:pt x="428" y="318"/>
                  <a:pt x="396" y="287"/>
                  <a:pt x="357" y="287"/>
                </a:cubicBezTo>
                <a:close/>
                <a:moveTo>
                  <a:pt x="364" y="104"/>
                </a:moveTo>
                <a:cubicBezTo>
                  <a:pt x="364" y="7"/>
                  <a:pt x="364" y="7"/>
                  <a:pt x="364" y="7"/>
                </a:cubicBezTo>
                <a:cubicBezTo>
                  <a:pt x="364" y="4"/>
                  <a:pt x="361" y="0"/>
                  <a:pt x="357" y="0"/>
                </a:cubicBezTo>
                <a:cubicBezTo>
                  <a:pt x="353" y="0"/>
                  <a:pt x="350" y="4"/>
                  <a:pt x="350" y="7"/>
                </a:cubicBezTo>
                <a:cubicBezTo>
                  <a:pt x="350" y="104"/>
                  <a:pt x="350" y="104"/>
                  <a:pt x="350" y="104"/>
                </a:cubicBezTo>
                <a:cubicBezTo>
                  <a:pt x="350" y="108"/>
                  <a:pt x="353" y="111"/>
                  <a:pt x="357" y="111"/>
                </a:cubicBezTo>
                <a:cubicBezTo>
                  <a:pt x="361" y="111"/>
                  <a:pt x="364" y="108"/>
                  <a:pt x="364" y="104"/>
                </a:cubicBezTo>
                <a:close/>
                <a:moveTo>
                  <a:pt x="364" y="708"/>
                </a:moveTo>
                <a:cubicBezTo>
                  <a:pt x="364" y="611"/>
                  <a:pt x="364" y="611"/>
                  <a:pt x="364" y="611"/>
                </a:cubicBezTo>
                <a:cubicBezTo>
                  <a:pt x="364" y="607"/>
                  <a:pt x="361" y="604"/>
                  <a:pt x="357" y="604"/>
                </a:cubicBezTo>
                <a:cubicBezTo>
                  <a:pt x="353" y="604"/>
                  <a:pt x="350" y="607"/>
                  <a:pt x="350" y="611"/>
                </a:cubicBezTo>
                <a:cubicBezTo>
                  <a:pt x="350" y="708"/>
                  <a:pt x="350" y="708"/>
                  <a:pt x="350" y="708"/>
                </a:cubicBezTo>
                <a:cubicBezTo>
                  <a:pt x="350" y="711"/>
                  <a:pt x="353" y="715"/>
                  <a:pt x="357" y="715"/>
                </a:cubicBezTo>
                <a:cubicBezTo>
                  <a:pt x="361" y="715"/>
                  <a:pt x="364" y="711"/>
                  <a:pt x="364" y="708"/>
                </a:cubicBezTo>
                <a:close/>
                <a:moveTo>
                  <a:pt x="714" y="358"/>
                </a:moveTo>
                <a:cubicBezTo>
                  <a:pt x="714" y="354"/>
                  <a:pt x="711" y="351"/>
                  <a:pt x="707" y="351"/>
                </a:cubicBezTo>
                <a:cubicBezTo>
                  <a:pt x="610" y="351"/>
                  <a:pt x="610" y="351"/>
                  <a:pt x="610" y="351"/>
                </a:cubicBezTo>
                <a:cubicBezTo>
                  <a:pt x="606" y="351"/>
                  <a:pt x="603" y="354"/>
                  <a:pt x="603" y="358"/>
                </a:cubicBezTo>
                <a:cubicBezTo>
                  <a:pt x="603" y="361"/>
                  <a:pt x="606" y="365"/>
                  <a:pt x="610" y="365"/>
                </a:cubicBezTo>
                <a:cubicBezTo>
                  <a:pt x="707" y="365"/>
                  <a:pt x="707" y="365"/>
                  <a:pt x="707" y="365"/>
                </a:cubicBezTo>
                <a:cubicBezTo>
                  <a:pt x="711" y="365"/>
                  <a:pt x="714" y="361"/>
                  <a:pt x="714" y="358"/>
                </a:cubicBezTo>
                <a:close/>
                <a:moveTo>
                  <a:pt x="111" y="358"/>
                </a:moveTo>
                <a:cubicBezTo>
                  <a:pt x="111" y="354"/>
                  <a:pt x="108" y="351"/>
                  <a:pt x="104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54"/>
                  <a:pt x="0" y="358"/>
                </a:cubicBezTo>
                <a:cubicBezTo>
                  <a:pt x="0" y="361"/>
                  <a:pt x="3" y="365"/>
                  <a:pt x="7" y="365"/>
                </a:cubicBezTo>
                <a:cubicBezTo>
                  <a:pt x="104" y="365"/>
                  <a:pt x="104" y="365"/>
                  <a:pt x="104" y="365"/>
                </a:cubicBezTo>
                <a:cubicBezTo>
                  <a:pt x="108" y="365"/>
                  <a:pt x="111" y="361"/>
                  <a:pt x="111" y="358"/>
                </a:cubicBezTo>
                <a:close/>
                <a:moveTo>
                  <a:pt x="364" y="279"/>
                </a:moveTo>
                <a:cubicBezTo>
                  <a:pt x="364" y="249"/>
                  <a:pt x="364" y="249"/>
                  <a:pt x="364" y="249"/>
                </a:cubicBezTo>
                <a:cubicBezTo>
                  <a:pt x="364" y="245"/>
                  <a:pt x="361" y="242"/>
                  <a:pt x="357" y="242"/>
                </a:cubicBezTo>
                <a:cubicBezTo>
                  <a:pt x="353" y="242"/>
                  <a:pt x="350" y="245"/>
                  <a:pt x="350" y="24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350" y="283"/>
                  <a:pt x="353" y="286"/>
                  <a:pt x="357" y="286"/>
                </a:cubicBezTo>
                <a:cubicBezTo>
                  <a:pt x="361" y="286"/>
                  <a:pt x="364" y="283"/>
                  <a:pt x="364" y="279"/>
                </a:cubicBezTo>
                <a:close/>
                <a:moveTo>
                  <a:pt x="364" y="466"/>
                </a:moveTo>
                <a:cubicBezTo>
                  <a:pt x="364" y="436"/>
                  <a:pt x="364" y="436"/>
                  <a:pt x="364" y="436"/>
                </a:cubicBezTo>
                <a:cubicBezTo>
                  <a:pt x="364" y="432"/>
                  <a:pt x="361" y="429"/>
                  <a:pt x="357" y="429"/>
                </a:cubicBezTo>
                <a:cubicBezTo>
                  <a:pt x="353" y="429"/>
                  <a:pt x="350" y="432"/>
                  <a:pt x="350" y="436"/>
                </a:cubicBezTo>
                <a:cubicBezTo>
                  <a:pt x="350" y="466"/>
                  <a:pt x="350" y="466"/>
                  <a:pt x="350" y="466"/>
                </a:cubicBezTo>
                <a:cubicBezTo>
                  <a:pt x="350" y="470"/>
                  <a:pt x="353" y="473"/>
                  <a:pt x="357" y="473"/>
                </a:cubicBezTo>
                <a:cubicBezTo>
                  <a:pt x="361" y="473"/>
                  <a:pt x="364" y="470"/>
                  <a:pt x="364" y="466"/>
                </a:cubicBezTo>
                <a:close/>
                <a:moveTo>
                  <a:pt x="473" y="358"/>
                </a:moveTo>
                <a:cubicBezTo>
                  <a:pt x="473" y="354"/>
                  <a:pt x="470" y="351"/>
                  <a:pt x="466" y="351"/>
                </a:cubicBezTo>
                <a:cubicBezTo>
                  <a:pt x="436" y="351"/>
                  <a:pt x="436" y="351"/>
                  <a:pt x="436" y="351"/>
                </a:cubicBezTo>
                <a:cubicBezTo>
                  <a:pt x="432" y="351"/>
                  <a:pt x="429" y="354"/>
                  <a:pt x="429" y="358"/>
                </a:cubicBezTo>
                <a:cubicBezTo>
                  <a:pt x="429" y="361"/>
                  <a:pt x="432" y="365"/>
                  <a:pt x="436" y="365"/>
                </a:cubicBezTo>
                <a:cubicBezTo>
                  <a:pt x="466" y="365"/>
                  <a:pt x="466" y="365"/>
                  <a:pt x="466" y="365"/>
                </a:cubicBezTo>
                <a:cubicBezTo>
                  <a:pt x="470" y="365"/>
                  <a:pt x="473" y="361"/>
                  <a:pt x="473" y="358"/>
                </a:cubicBezTo>
                <a:close/>
                <a:moveTo>
                  <a:pt x="286" y="358"/>
                </a:moveTo>
                <a:cubicBezTo>
                  <a:pt x="286" y="354"/>
                  <a:pt x="282" y="351"/>
                  <a:pt x="279" y="351"/>
                </a:cubicBezTo>
                <a:cubicBezTo>
                  <a:pt x="249" y="351"/>
                  <a:pt x="249" y="351"/>
                  <a:pt x="249" y="351"/>
                </a:cubicBezTo>
                <a:cubicBezTo>
                  <a:pt x="245" y="351"/>
                  <a:pt x="242" y="354"/>
                  <a:pt x="242" y="358"/>
                </a:cubicBezTo>
                <a:cubicBezTo>
                  <a:pt x="242" y="361"/>
                  <a:pt x="245" y="365"/>
                  <a:pt x="249" y="365"/>
                </a:cubicBezTo>
                <a:cubicBezTo>
                  <a:pt x="279" y="365"/>
                  <a:pt x="279" y="365"/>
                  <a:pt x="279" y="365"/>
                </a:cubicBezTo>
                <a:cubicBezTo>
                  <a:pt x="282" y="365"/>
                  <a:pt x="286" y="361"/>
                  <a:pt x="286" y="358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67" name="Стрелка вправо 366">
            <a:extLst>
              <a:ext uri="{FF2B5EF4-FFF2-40B4-BE49-F238E27FC236}">
                <a16:creationId xmlns:a16="http://schemas.microsoft.com/office/drawing/2014/main" id="{B5F3E035-371E-9643-94AD-5C7CD20359B0}"/>
              </a:ext>
            </a:extLst>
          </p:cNvPr>
          <p:cNvSpPr/>
          <p:nvPr/>
        </p:nvSpPr>
        <p:spPr>
          <a:xfrm>
            <a:off x="4160138" y="3520258"/>
            <a:ext cx="759524" cy="451427"/>
          </a:xfrm>
          <a:prstGeom prst="rightArrow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Стрелка вправо 367">
            <a:extLst>
              <a:ext uri="{FF2B5EF4-FFF2-40B4-BE49-F238E27FC236}">
                <a16:creationId xmlns:a16="http://schemas.microsoft.com/office/drawing/2014/main" id="{600F446A-AFAF-EF42-B224-CE2CB6D238DE}"/>
              </a:ext>
            </a:extLst>
          </p:cNvPr>
          <p:cNvSpPr/>
          <p:nvPr/>
        </p:nvSpPr>
        <p:spPr>
          <a:xfrm>
            <a:off x="6974855" y="3520257"/>
            <a:ext cx="759524" cy="451427"/>
          </a:xfrm>
          <a:prstGeom prst="rightArrow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673CDE6-C476-4E41-8E84-D8246CB98DE1}"/>
              </a:ext>
            </a:extLst>
          </p:cNvPr>
          <p:cNvSpPr txBox="1"/>
          <p:nvPr/>
        </p:nvSpPr>
        <p:spPr>
          <a:xfrm>
            <a:off x="781158" y="1002438"/>
            <a:ext cx="1081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Использование атрибутов </a:t>
            </a:r>
            <a:r>
              <a:rPr lang="en" sz="2000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Inventory </a:t>
            </a:r>
            <a:r>
              <a:rPr lang="ru-RU" sz="2000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для фильтрации поиска, анализа и построения статистических отчетов в различных срезах</a:t>
            </a:r>
            <a:endParaRPr lang="en-US" sz="2000" kern="800" spc="-53" dirty="0">
              <a:solidFill>
                <a:schemeClr val="bg2"/>
              </a:solidFill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35" name="Freeform 99">
            <a:extLst>
              <a:ext uri="{FF2B5EF4-FFF2-40B4-BE49-F238E27FC236}">
                <a16:creationId xmlns:a16="http://schemas.microsoft.com/office/drawing/2014/main" id="{159F7FB0-27DC-5546-B80A-D6A58F48B0FD}"/>
              </a:ext>
            </a:extLst>
          </p:cNvPr>
          <p:cNvSpPr>
            <a:spLocks noEditPoints="1"/>
          </p:cNvSpPr>
          <p:nvPr/>
        </p:nvSpPr>
        <p:spPr bwMode="auto">
          <a:xfrm>
            <a:off x="465713" y="1194195"/>
            <a:ext cx="315445" cy="321898"/>
          </a:xfrm>
          <a:custGeom>
            <a:avLst/>
            <a:gdLst>
              <a:gd name="T0" fmla="*/ 0 w 714"/>
              <a:gd name="T1" fmla="*/ 357 h 715"/>
              <a:gd name="T2" fmla="*/ 714 w 714"/>
              <a:gd name="T3" fmla="*/ 357 h 715"/>
              <a:gd name="T4" fmla="*/ 357 w 714"/>
              <a:gd name="T5" fmla="*/ 14 h 715"/>
              <a:gd name="T6" fmla="*/ 357 w 714"/>
              <a:gd name="T7" fmla="*/ 701 h 715"/>
              <a:gd name="T8" fmla="*/ 357 w 714"/>
              <a:gd name="T9" fmla="*/ 14 h 715"/>
              <a:gd name="T10" fmla="*/ 272 w 714"/>
              <a:gd name="T11" fmla="*/ 358 h 715"/>
              <a:gd name="T12" fmla="*/ 442 w 714"/>
              <a:gd name="T13" fmla="*/ 358 h 715"/>
              <a:gd name="T14" fmla="*/ 357 w 714"/>
              <a:gd name="T15" fmla="*/ 287 h 715"/>
              <a:gd name="T16" fmla="*/ 357 w 714"/>
              <a:gd name="T17" fmla="*/ 428 h 715"/>
              <a:gd name="T18" fmla="*/ 357 w 714"/>
              <a:gd name="T19" fmla="*/ 287 h 715"/>
              <a:gd name="T20" fmla="*/ 364 w 714"/>
              <a:gd name="T21" fmla="*/ 7 h 715"/>
              <a:gd name="T22" fmla="*/ 350 w 714"/>
              <a:gd name="T23" fmla="*/ 7 h 715"/>
              <a:gd name="T24" fmla="*/ 357 w 714"/>
              <a:gd name="T25" fmla="*/ 111 h 715"/>
              <a:gd name="T26" fmla="*/ 364 w 714"/>
              <a:gd name="T27" fmla="*/ 708 h 715"/>
              <a:gd name="T28" fmla="*/ 357 w 714"/>
              <a:gd name="T29" fmla="*/ 604 h 715"/>
              <a:gd name="T30" fmla="*/ 350 w 714"/>
              <a:gd name="T31" fmla="*/ 708 h 715"/>
              <a:gd name="T32" fmla="*/ 364 w 714"/>
              <a:gd name="T33" fmla="*/ 708 h 715"/>
              <a:gd name="T34" fmla="*/ 707 w 714"/>
              <a:gd name="T35" fmla="*/ 351 h 715"/>
              <a:gd name="T36" fmla="*/ 603 w 714"/>
              <a:gd name="T37" fmla="*/ 358 h 715"/>
              <a:gd name="T38" fmla="*/ 707 w 714"/>
              <a:gd name="T39" fmla="*/ 365 h 715"/>
              <a:gd name="T40" fmla="*/ 111 w 714"/>
              <a:gd name="T41" fmla="*/ 358 h 715"/>
              <a:gd name="T42" fmla="*/ 7 w 714"/>
              <a:gd name="T43" fmla="*/ 351 h 715"/>
              <a:gd name="T44" fmla="*/ 7 w 714"/>
              <a:gd name="T45" fmla="*/ 365 h 715"/>
              <a:gd name="T46" fmla="*/ 111 w 714"/>
              <a:gd name="T47" fmla="*/ 358 h 715"/>
              <a:gd name="T48" fmla="*/ 364 w 714"/>
              <a:gd name="T49" fmla="*/ 249 h 715"/>
              <a:gd name="T50" fmla="*/ 350 w 714"/>
              <a:gd name="T51" fmla="*/ 249 h 715"/>
              <a:gd name="T52" fmla="*/ 357 w 714"/>
              <a:gd name="T53" fmla="*/ 286 h 715"/>
              <a:gd name="T54" fmla="*/ 364 w 714"/>
              <a:gd name="T55" fmla="*/ 466 h 715"/>
              <a:gd name="T56" fmla="*/ 357 w 714"/>
              <a:gd name="T57" fmla="*/ 429 h 715"/>
              <a:gd name="T58" fmla="*/ 350 w 714"/>
              <a:gd name="T59" fmla="*/ 466 h 715"/>
              <a:gd name="T60" fmla="*/ 364 w 714"/>
              <a:gd name="T61" fmla="*/ 466 h 715"/>
              <a:gd name="T62" fmla="*/ 466 w 714"/>
              <a:gd name="T63" fmla="*/ 351 h 715"/>
              <a:gd name="T64" fmla="*/ 429 w 714"/>
              <a:gd name="T65" fmla="*/ 358 h 715"/>
              <a:gd name="T66" fmla="*/ 466 w 714"/>
              <a:gd name="T67" fmla="*/ 365 h 715"/>
              <a:gd name="T68" fmla="*/ 286 w 714"/>
              <a:gd name="T69" fmla="*/ 358 h 715"/>
              <a:gd name="T70" fmla="*/ 249 w 714"/>
              <a:gd name="T71" fmla="*/ 351 h 715"/>
              <a:gd name="T72" fmla="*/ 249 w 714"/>
              <a:gd name="T73" fmla="*/ 365 h 715"/>
              <a:gd name="T74" fmla="*/ 286 w 714"/>
              <a:gd name="T75" fmla="*/ 35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715">
                <a:moveTo>
                  <a:pt x="357" y="715"/>
                </a:moveTo>
                <a:cubicBezTo>
                  <a:pt x="160" y="715"/>
                  <a:pt x="0" y="554"/>
                  <a:pt x="0" y="357"/>
                </a:cubicBezTo>
                <a:cubicBezTo>
                  <a:pt x="0" y="161"/>
                  <a:pt x="160" y="0"/>
                  <a:pt x="357" y="0"/>
                </a:cubicBezTo>
                <a:cubicBezTo>
                  <a:pt x="554" y="0"/>
                  <a:pt x="714" y="161"/>
                  <a:pt x="714" y="357"/>
                </a:cubicBezTo>
                <a:cubicBezTo>
                  <a:pt x="714" y="554"/>
                  <a:pt x="554" y="715"/>
                  <a:pt x="357" y="715"/>
                </a:cubicBezTo>
                <a:close/>
                <a:moveTo>
                  <a:pt x="357" y="14"/>
                </a:moveTo>
                <a:cubicBezTo>
                  <a:pt x="168" y="14"/>
                  <a:pt x="14" y="168"/>
                  <a:pt x="14" y="357"/>
                </a:cubicBezTo>
                <a:cubicBezTo>
                  <a:pt x="14" y="547"/>
                  <a:pt x="168" y="701"/>
                  <a:pt x="357" y="701"/>
                </a:cubicBezTo>
                <a:cubicBezTo>
                  <a:pt x="546" y="701"/>
                  <a:pt x="700" y="547"/>
                  <a:pt x="700" y="357"/>
                </a:cubicBezTo>
                <a:cubicBezTo>
                  <a:pt x="700" y="168"/>
                  <a:pt x="546" y="14"/>
                  <a:pt x="357" y="14"/>
                </a:cubicBezTo>
                <a:close/>
                <a:moveTo>
                  <a:pt x="357" y="442"/>
                </a:moveTo>
                <a:cubicBezTo>
                  <a:pt x="310" y="442"/>
                  <a:pt x="272" y="404"/>
                  <a:pt x="272" y="358"/>
                </a:cubicBezTo>
                <a:cubicBezTo>
                  <a:pt x="272" y="311"/>
                  <a:pt x="310" y="273"/>
                  <a:pt x="357" y="273"/>
                </a:cubicBezTo>
                <a:cubicBezTo>
                  <a:pt x="404" y="273"/>
                  <a:pt x="442" y="311"/>
                  <a:pt x="442" y="358"/>
                </a:cubicBezTo>
                <a:cubicBezTo>
                  <a:pt x="442" y="404"/>
                  <a:pt x="404" y="442"/>
                  <a:pt x="357" y="442"/>
                </a:cubicBezTo>
                <a:close/>
                <a:moveTo>
                  <a:pt x="357" y="287"/>
                </a:moveTo>
                <a:cubicBezTo>
                  <a:pt x="318" y="287"/>
                  <a:pt x="286" y="318"/>
                  <a:pt x="286" y="358"/>
                </a:cubicBezTo>
                <a:cubicBezTo>
                  <a:pt x="286" y="397"/>
                  <a:pt x="318" y="428"/>
                  <a:pt x="357" y="428"/>
                </a:cubicBezTo>
                <a:cubicBezTo>
                  <a:pt x="396" y="428"/>
                  <a:pt x="428" y="397"/>
                  <a:pt x="428" y="358"/>
                </a:cubicBezTo>
                <a:cubicBezTo>
                  <a:pt x="428" y="318"/>
                  <a:pt x="396" y="287"/>
                  <a:pt x="357" y="287"/>
                </a:cubicBezTo>
                <a:close/>
                <a:moveTo>
                  <a:pt x="364" y="104"/>
                </a:moveTo>
                <a:cubicBezTo>
                  <a:pt x="364" y="7"/>
                  <a:pt x="364" y="7"/>
                  <a:pt x="364" y="7"/>
                </a:cubicBezTo>
                <a:cubicBezTo>
                  <a:pt x="364" y="4"/>
                  <a:pt x="361" y="0"/>
                  <a:pt x="357" y="0"/>
                </a:cubicBezTo>
                <a:cubicBezTo>
                  <a:pt x="353" y="0"/>
                  <a:pt x="350" y="4"/>
                  <a:pt x="350" y="7"/>
                </a:cubicBezTo>
                <a:cubicBezTo>
                  <a:pt x="350" y="104"/>
                  <a:pt x="350" y="104"/>
                  <a:pt x="350" y="104"/>
                </a:cubicBezTo>
                <a:cubicBezTo>
                  <a:pt x="350" y="108"/>
                  <a:pt x="353" y="111"/>
                  <a:pt x="357" y="111"/>
                </a:cubicBezTo>
                <a:cubicBezTo>
                  <a:pt x="361" y="111"/>
                  <a:pt x="364" y="108"/>
                  <a:pt x="364" y="104"/>
                </a:cubicBezTo>
                <a:close/>
                <a:moveTo>
                  <a:pt x="364" y="708"/>
                </a:moveTo>
                <a:cubicBezTo>
                  <a:pt x="364" y="611"/>
                  <a:pt x="364" y="611"/>
                  <a:pt x="364" y="611"/>
                </a:cubicBezTo>
                <a:cubicBezTo>
                  <a:pt x="364" y="607"/>
                  <a:pt x="361" y="604"/>
                  <a:pt x="357" y="604"/>
                </a:cubicBezTo>
                <a:cubicBezTo>
                  <a:pt x="353" y="604"/>
                  <a:pt x="350" y="607"/>
                  <a:pt x="350" y="611"/>
                </a:cubicBezTo>
                <a:cubicBezTo>
                  <a:pt x="350" y="708"/>
                  <a:pt x="350" y="708"/>
                  <a:pt x="350" y="708"/>
                </a:cubicBezTo>
                <a:cubicBezTo>
                  <a:pt x="350" y="711"/>
                  <a:pt x="353" y="715"/>
                  <a:pt x="357" y="715"/>
                </a:cubicBezTo>
                <a:cubicBezTo>
                  <a:pt x="361" y="715"/>
                  <a:pt x="364" y="711"/>
                  <a:pt x="364" y="708"/>
                </a:cubicBezTo>
                <a:close/>
                <a:moveTo>
                  <a:pt x="714" y="358"/>
                </a:moveTo>
                <a:cubicBezTo>
                  <a:pt x="714" y="354"/>
                  <a:pt x="711" y="351"/>
                  <a:pt x="707" y="351"/>
                </a:cubicBezTo>
                <a:cubicBezTo>
                  <a:pt x="610" y="351"/>
                  <a:pt x="610" y="351"/>
                  <a:pt x="610" y="351"/>
                </a:cubicBezTo>
                <a:cubicBezTo>
                  <a:pt x="606" y="351"/>
                  <a:pt x="603" y="354"/>
                  <a:pt x="603" y="358"/>
                </a:cubicBezTo>
                <a:cubicBezTo>
                  <a:pt x="603" y="361"/>
                  <a:pt x="606" y="365"/>
                  <a:pt x="610" y="365"/>
                </a:cubicBezTo>
                <a:cubicBezTo>
                  <a:pt x="707" y="365"/>
                  <a:pt x="707" y="365"/>
                  <a:pt x="707" y="365"/>
                </a:cubicBezTo>
                <a:cubicBezTo>
                  <a:pt x="711" y="365"/>
                  <a:pt x="714" y="361"/>
                  <a:pt x="714" y="358"/>
                </a:cubicBezTo>
                <a:close/>
                <a:moveTo>
                  <a:pt x="111" y="358"/>
                </a:moveTo>
                <a:cubicBezTo>
                  <a:pt x="111" y="354"/>
                  <a:pt x="108" y="351"/>
                  <a:pt x="104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54"/>
                  <a:pt x="0" y="358"/>
                </a:cubicBezTo>
                <a:cubicBezTo>
                  <a:pt x="0" y="361"/>
                  <a:pt x="3" y="365"/>
                  <a:pt x="7" y="365"/>
                </a:cubicBezTo>
                <a:cubicBezTo>
                  <a:pt x="104" y="365"/>
                  <a:pt x="104" y="365"/>
                  <a:pt x="104" y="365"/>
                </a:cubicBezTo>
                <a:cubicBezTo>
                  <a:pt x="108" y="365"/>
                  <a:pt x="111" y="361"/>
                  <a:pt x="111" y="358"/>
                </a:cubicBezTo>
                <a:close/>
                <a:moveTo>
                  <a:pt x="364" y="279"/>
                </a:moveTo>
                <a:cubicBezTo>
                  <a:pt x="364" y="249"/>
                  <a:pt x="364" y="249"/>
                  <a:pt x="364" y="249"/>
                </a:cubicBezTo>
                <a:cubicBezTo>
                  <a:pt x="364" y="245"/>
                  <a:pt x="361" y="242"/>
                  <a:pt x="357" y="242"/>
                </a:cubicBezTo>
                <a:cubicBezTo>
                  <a:pt x="353" y="242"/>
                  <a:pt x="350" y="245"/>
                  <a:pt x="350" y="24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350" y="283"/>
                  <a:pt x="353" y="286"/>
                  <a:pt x="357" y="286"/>
                </a:cubicBezTo>
                <a:cubicBezTo>
                  <a:pt x="361" y="286"/>
                  <a:pt x="364" y="283"/>
                  <a:pt x="364" y="279"/>
                </a:cubicBezTo>
                <a:close/>
                <a:moveTo>
                  <a:pt x="364" y="466"/>
                </a:moveTo>
                <a:cubicBezTo>
                  <a:pt x="364" y="436"/>
                  <a:pt x="364" y="436"/>
                  <a:pt x="364" y="436"/>
                </a:cubicBezTo>
                <a:cubicBezTo>
                  <a:pt x="364" y="432"/>
                  <a:pt x="361" y="429"/>
                  <a:pt x="357" y="429"/>
                </a:cubicBezTo>
                <a:cubicBezTo>
                  <a:pt x="353" y="429"/>
                  <a:pt x="350" y="432"/>
                  <a:pt x="350" y="436"/>
                </a:cubicBezTo>
                <a:cubicBezTo>
                  <a:pt x="350" y="466"/>
                  <a:pt x="350" y="466"/>
                  <a:pt x="350" y="466"/>
                </a:cubicBezTo>
                <a:cubicBezTo>
                  <a:pt x="350" y="470"/>
                  <a:pt x="353" y="473"/>
                  <a:pt x="357" y="473"/>
                </a:cubicBezTo>
                <a:cubicBezTo>
                  <a:pt x="361" y="473"/>
                  <a:pt x="364" y="470"/>
                  <a:pt x="364" y="466"/>
                </a:cubicBezTo>
                <a:close/>
                <a:moveTo>
                  <a:pt x="473" y="358"/>
                </a:moveTo>
                <a:cubicBezTo>
                  <a:pt x="473" y="354"/>
                  <a:pt x="470" y="351"/>
                  <a:pt x="466" y="351"/>
                </a:cubicBezTo>
                <a:cubicBezTo>
                  <a:pt x="436" y="351"/>
                  <a:pt x="436" y="351"/>
                  <a:pt x="436" y="351"/>
                </a:cubicBezTo>
                <a:cubicBezTo>
                  <a:pt x="432" y="351"/>
                  <a:pt x="429" y="354"/>
                  <a:pt x="429" y="358"/>
                </a:cubicBezTo>
                <a:cubicBezTo>
                  <a:pt x="429" y="361"/>
                  <a:pt x="432" y="365"/>
                  <a:pt x="436" y="365"/>
                </a:cubicBezTo>
                <a:cubicBezTo>
                  <a:pt x="466" y="365"/>
                  <a:pt x="466" y="365"/>
                  <a:pt x="466" y="365"/>
                </a:cubicBezTo>
                <a:cubicBezTo>
                  <a:pt x="470" y="365"/>
                  <a:pt x="473" y="361"/>
                  <a:pt x="473" y="358"/>
                </a:cubicBezTo>
                <a:close/>
                <a:moveTo>
                  <a:pt x="286" y="358"/>
                </a:moveTo>
                <a:cubicBezTo>
                  <a:pt x="286" y="354"/>
                  <a:pt x="282" y="351"/>
                  <a:pt x="279" y="351"/>
                </a:cubicBezTo>
                <a:cubicBezTo>
                  <a:pt x="249" y="351"/>
                  <a:pt x="249" y="351"/>
                  <a:pt x="249" y="351"/>
                </a:cubicBezTo>
                <a:cubicBezTo>
                  <a:pt x="245" y="351"/>
                  <a:pt x="242" y="354"/>
                  <a:pt x="242" y="358"/>
                </a:cubicBezTo>
                <a:cubicBezTo>
                  <a:pt x="242" y="361"/>
                  <a:pt x="245" y="365"/>
                  <a:pt x="249" y="365"/>
                </a:cubicBezTo>
                <a:cubicBezTo>
                  <a:pt x="279" y="365"/>
                  <a:pt x="279" y="365"/>
                  <a:pt x="279" y="365"/>
                </a:cubicBezTo>
                <a:cubicBezTo>
                  <a:pt x="282" y="365"/>
                  <a:pt x="286" y="361"/>
                  <a:pt x="286" y="358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graphicFrame>
        <p:nvGraphicFramePr>
          <p:cNvPr id="126" name="Диаграмма 125">
            <a:extLst>
              <a:ext uri="{FF2B5EF4-FFF2-40B4-BE49-F238E27FC236}">
                <a16:creationId xmlns:a16="http://schemas.microsoft.com/office/drawing/2014/main" id="{940F9721-4A4F-B045-B9BD-4494C76991BF}"/>
              </a:ext>
            </a:extLst>
          </p:cNvPr>
          <p:cNvGraphicFramePr/>
          <p:nvPr/>
        </p:nvGraphicFramePr>
        <p:xfrm>
          <a:off x="534838" y="1941867"/>
          <a:ext cx="5333395" cy="379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6" name="Chart Placeholder 18">
            <a:extLst>
              <a:ext uri="{FF2B5EF4-FFF2-40B4-BE49-F238E27FC236}">
                <a16:creationId xmlns:a16="http://schemas.microsoft.com/office/drawing/2014/main" id="{56124BF0-0CF6-5944-BDE0-61B82092FFCE}"/>
              </a:ext>
            </a:extLst>
          </p:cNvPr>
          <p:cNvGraphicFramePr>
            <a:graphicFrameLocks/>
          </p:cNvGraphicFramePr>
          <p:nvPr/>
        </p:nvGraphicFramePr>
        <p:xfrm>
          <a:off x="5663128" y="1092311"/>
          <a:ext cx="3744416" cy="376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7" name="Straight Connector 42">
            <a:extLst>
              <a:ext uri="{FF2B5EF4-FFF2-40B4-BE49-F238E27FC236}">
                <a16:creationId xmlns:a16="http://schemas.microsoft.com/office/drawing/2014/main" id="{3B6837CE-F0B3-724F-8167-039E5E1208F5}"/>
              </a:ext>
            </a:extLst>
          </p:cNvPr>
          <p:cNvCxnSpPr/>
          <p:nvPr/>
        </p:nvCxnSpPr>
        <p:spPr>
          <a:xfrm flipH="1">
            <a:off x="6190525" y="3104964"/>
            <a:ext cx="603057" cy="0"/>
          </a:xfrm>
          <a:prstGeom prst="line">
            <a:avLst/>
          </a:pr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8" name="Freeform 36">
            <a:extLst>
              <a:ext uri="{FF2B5EF4-FFF2-40B4-BE49-F238E27FC236}">
                <a16:creationId xmlns:a16="http://schemas.microsoft.com/office/drawing/2014/main" id="{35277C06-22B7-9048-A355-7B4D7A43E076}"/>
              </a:ext>
            </a:extLst>
          </p:cNvPr>
          <p:cNvSpPr/>
          <p:nvPr/>
        </p:nvSpPr>
        <p:spPr>
          <a:xfrm>
            <a:off x="6467141" y="1960991"/>
            <a:ext cx="528959" cy="187126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  <a:gd name="connsiteX0" fmla="*/ 482551 w 482551"/>
              <a:gd name="connsiteY0" fmla="*/ 226698 h 226698"/>
              <a:gd name="connsiteX1" fmla="*/ 345440 w 482551"/>
              <a:gd name="connsiteY1" fmla="*/ 0 h 226698"/>
              <a:gd name="connsiteX2" fmla="*/ 0 w 482551"/>
              <a:gd name="connsiteY2" fmla="*/ 0 h 2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51" h="226698">
                <a:moveTo>
                  <a:pt x="482551" y="22669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66" name="Round Same Side Corner Rectangle 4">
            <a:extLst>
              <a:ext uri="{FF2B5EF4-FFF2-40B4-BE49-F238E27FC236}">
                <a16:creationId xmlns:a16="http://schemas.microsoft.com/office/drawing/2014/main" id="{B3BAD01C-4890-9E4A-BF1F-3AAAF0177459}"/>
              </a:ext>
            </a:extLst>
          </p:cNvPr>
          <p:cNvSpPr/>
          <p:nvPr/>
        </p:nvSpPr>
        <p:spPr>
          <a:xfrm>
            <a:off x="7231424" y="4916038"/>
            <a:ext cx="525869" cy="1822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67" name="Round Same Side Corner Rectangle 5">
            <a:extLst>
              <a:ext uri="{FF2B5EF4-FFF2-40B4-BE49-F238E27FC236}">
                <a16:creationId xmlns:a16="http://schemas.microsoft.com/office/drawing/2014/main" id="{5619D715-4596-204C-9D57-70FF0B847846}"/>
              </a:ext>
            </a:extLst>
          </p:cNvPr>
          <p:cNvSpPr/>
          <p:nvPr/>
        </p:nvSpPr>
        <p:spPr>
          <a:xfrm>
            <a:off x="8017511" y="4728590"/>
            <a:ext cx="525869" cy="20097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68" name="Round Same Side Corner Rectangle 6">
            <a:extLst>
              <a:ext uri="{FF2B5EF4-FFF2-40B4-BE49-F238E27FC236}">
                <a16:creationId xmlns:a16="http://schemas.microsoft.com/office/drawing/2014/main" id="{DD2487C2-1333-FD46-A391-605EE8866633}"/>
              </a:ext>
            </a:extLst>
          </p:cNvPr>
          <p:cNvSpPr/>
          <p:nvPr/>
        </p:nvSpPr>
        <p:spPr>
          <a:xfrm>
            <a:off x="8803596" y="4360781"/>
            <a:ext cx="525869" cy="23775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69" name="Round Same Side Corner Rectangle 7">
            <a:extLst>
              <a:ext uri="{FF2B5EF4-FFF2-40B4-BE49-F238E27FC236}">
                <a16:creationId xmlns:a16="http://schemas.microsoft.com/office/drawing/2014/main" id="{20778142-7444-9C4F-91C0-20B1100B2091}"/>
              </a:ext>
            </a:extLst>
          </p:cNvPr>
          <p:cNvSpPr/>
          <p:nvPr/>
        </p:nvSpPr>
        <p:spPr>
          <a:xfrm>
            <a:off x="9589683" y="3638359"/>
            <a:ext cx="525869" cy="31000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70" name="Round Same Side Corner Rectangle 8">
            <a:extLst>
              <a:ext uri="{FF2B5EF4-FFF2-40B4-BE49-F238E27FC236}">
                <a16:creationId xmlns:a16="http://schemas.microsoft.com/office/drawing/2014/main" id="{2C4460C7-2475-7F45-AD5E-AFECE1E6B558}"/>
              </a:ext>
            </a:extLst>
          </p:cNvPr>
          <p:cNvSpPr/>
          <p:nvPr/>
        </p:nvSpPr>
        <p:spPr>
          <a:xfrm>
            <a:off x="10375762" y="2254551"/>
            <a:ext cx="525869" cy="44838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 useBgFill="1">
        <p:nvSpPr>
          <p:cNvPr id="171" name="Rectangle 9">
            <a:extLst>
              <a:ext uri="{FF2B5EF4-FFF2-40B4-BE49-F238E27FC236}">
                <a16:creationId xmlns:a16="http://schemas.microsoft.com/office/drawing/2014/main" id="{706873A9-9486-504A-8FF3-BD79A48AF32E}"/>
              </a:ext>
            </a:extLst>
          </p:cNvPr>
          <p:cNvSpPr/>
          <p:nvPr/>
        </p:nvSpPr>
        <p:spPr>
          <a:xfrm>
            <a:off x="7088011" y="5875538"/>
            <a:ext cx="3840427" cy="136477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72" name="Content Placeholder 3">
            <a:extLst>
              <a:ext uri="{FF2B5EF4-FFF2-40B4-BE49-F238E27FC236}">
                <a16:creationId xmlns:a16="http://schemas.microsoft.com/office/drawing/2014/main" id="{E8A1F01C-B720-1648-903F-1E53A507228E}"/>
              </a:ext>
            </a:extLst>
          </p:cNvPr>
          <p:cNvGraphicFramePr>
            <a:graphicFrameLocks/>
          </p:cNvGraphicFramePr>
          <p:nvPr/>
        </p:nvGraphicFramePr>
        <p:xfrm>
          <a:off x="6908800" y="1710324"/>
          <a:ext cx="4368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FBA93-423C-884C-AB5C-2C367A8B3658}"/>
              </a:ext>
            </a:extLst>
          </p:cNvPr>
          <p:cNvSpPr txBox="1"/>
          <p:nvPr/>
        </p:nvSpPr>
        <p:spPr>
          <a:xfrm>
            <a:off x="6019745" y="1683992"/>
            <a:ext cx="11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Серверы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0F7DDD0-75B4-7D44-9A73-60CE71187592}"/>
              </a:ext>
            </a:extLst>
          </p:cNvPr>
          <p:cNvSpPr txBox="1"/>
          <p:nvPr/>
        </p:nvSpPr>
        <p:spPr>
          <a:xfrm>
            <a:off x="8409370" y="1523198"/>
            <a:ext cx="262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Рабочие станции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3CB5864-7485-6B4E-938E-A7D188B86EC1}"/>
              </a:ext>
            </a:extLst>
          </p:cNvPr>
          <p:cNvSpPr txBox="1"/>
          <p:nvPr/>
        </p:nvSpPr>
        <p:spPr>
          <a:xfrm>
            <a:off x="8409370" y="3429000"/>
            <a:ext cx="262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АТМ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401E1A-906F-A747-8143-24C4B8D43E1A}"/>
              </a:ext>
            </a:extLst>
          </p:cNvPr>
          <p:cNvSpPr txBox="1"/>
          <p:nvPr/>
        </p:nvSpPr>
        <p:spPr>
          <a:xfrm>
            <a:off x="5845329" y="3975232"/>
            <a:ext cx="262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Сетевое оборудование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5CE97A6-C005-1B42-8BBE-4DDE0CF43900}"/>
              </a:ext>
            </a:extLst>
          </p:cNvPr>
          <p:cNvSpPr txBox="1"/>
          <p:nvPr/>
        </p:nvSpPr>
        <p:spPr>
          <a:xfrm>
            <a:off x="5796689" y="2965543"/>
            <a:ext cx="11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703020202090204" pitchFamily="34" charset="0"/>
              </a:rPr>
              <a:t>БД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51431-9F79-0844-84D7-0BBEE25E1708}"/>
              </a:ext>
            </a:extLst>
          </p:cNvPr>
          <p:cNvSpPr txBox="1"/>
          <p:nvPr/>
        </p:nvSpPr>
        <p:spPr>
          <a:xfrm>
            <a:off x="7548987" y="6152041"/>
            <a:ext cx="35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rebuchet MS" panose="020B0703020202090204" pitchFamily="34" charset="0"/>
              </a:rPr>
              <a:t>Количество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860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1111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7" dur="9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8" dur="9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1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2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1111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5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6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1111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9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0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1111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23" dur="13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4" dur="13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1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26" grpId="0">
            <p:bldAsOne/>
          </p:bldGraphic>
          <p:bldGraphic spid="156" grpId="0">
            <p:bldAsOne/>
          </p:bldGraphic>
          <p:bldP spid="158" grpId="0" animBg="1"/>
          <p:bldP spid="166" grpId="0" animBg="1"/>
          <p:bldP spid="167" grpId="0" animBg="1"/>
          <p:bldP spid="168" grpId="0" animBg="1"/>
          <p:bldP spid="169" grpId="0" animBg="1"/>
          <p:bldP spid="170" grpId="0" animBg="1"/>
          <p:bldGraphic spid="172" grpId="0">
            <p:bldAsOne/>
          </p:bldGraphic>
          <p:bldP spid="5" grpId="0"/>
          <p:bldP spid="173" grpId="0"/>
          <p:bldP spid="174" grpId="0"/>
          <p:bldP spid="175" grpId="0"/>
          <p:bldP spid="176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1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26" grpId="0">
            <p:bldAsOne/>
          </p:bldGraphic>
          <p:bldGraphic spid="156" grpId="0">
            <p:bldAsOne/>
          </p:bldGraphic>
          <p:bldP spid="158" grpId="0" animBg="1"/>
          <p:bldP spid="166" grpId="0" animBg="1"/>
          <p:bldP spid="167" grpId="0" animBg="1"/>
          <p:bldP spid="168" grpId="0" animBg="1"/>
          <p:bldP spid="169" grpId="0" animBg="1"/>
          <p:bldP spid="170" grpId="0" animBg="1"/>
          <p:bldGraphic spid="172" grpId="0">
            <p:bldAsOne/>
          </p:bldGraphic>
          <p:bldP spid="5" grpId="0"/>
          <p:bldP spid="173" grpId="0"/>
          <p:bldP spid="174" grpId="0"/>
          <p:bldP spid="175" grpId="0"/>
          <p:bldP spid="176" grpId="0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673CDE6-C476-4E41-8E84-D8246CB98DE1}"/>
              </a:ext>
            </a:extLst>
          </p:cNvPr>
          <p:cNvSpPr txBox="1"/>
          <p:nvPr/>
        </p:nvSpPr>
        <p:spPr>
          <a:xfrm>
            <a:off x="803412" y="1057679"/>
            <a:ext cx="1081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Пример обогащения событий при поиске</a:t>
            </a:r>
            <a:endParaRPr lang="en-US" sz="2000" kern="800" spc="-53" dirty="0">
              <a:solidFill>
                <a:schemeClr val="bg2"/>
              </a:solidFill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35" name="Freeform 99">
            <a:extLst>
              <a:ext uri="{FF2B5EF4-FFF2-40B4-BE49-F238E27FC236}">
                <a16:creationId xmlns:a16="http://schemas.microsoft.com/office/drawing/2014/main" id="{159F7FB0-27DC-5546-B80A-D6A58F48B0FD}"/>
              </a:ext>
            </a:extLst>
          </p:cNvPr>
          <p:cNvSpPr>
            <a:spLocks noEditPoints="1"/>
          </p:cNvSpPr>
          <p:nvPr/>
        </p:nvSpPr>
        <p:spPr bwMode="auto">
          <a:xfrm>
            <a:off x="480451" y="1085174"/>
            <a:ext cx="315445" cy="321898"/>
          </a:xfrm>
          <a:custGeom>
            <a:avLst/>
            <a:gdLst>
              <a:gd name="T0" fmla="*/ 0 w 714"/>
              <a:gd name="T1" fmla="*/ 357 h 715"/>
              <a:gd name="T2" fmla="*/ 714 w 714"/>
              <a:gd name="T3" fmla="*/ 357 h 715"/>
              <a:gd name="T4" fmla="*/ 357 w 714"/>
              <a:gd name="T5" fmla="*/ 14 h 715"/>
              <a:gd name="T6" fmla="*/ 357 w 714"/>
              <a:gd name="T7" fmla="*/ 701 h 715"/>
              <a:gd name="T8" fmla="*/ 357 w 714"/>
              <a:gd name="T9" fmla="*/ 14 h 715"/>
              <a:gd name="T10" fmla="*/ 272 w 714"/>
              <a:gd name="T11" fmla="*/ 358 h 715"/>
              <a:gd name="T12" fmla="*/ 442 w 714"/>
              <a:gd name="T13" fmla="*/ 358 h 715"/>
              <a:gd name="T14" fmla="*/ 357 w 714"/>
              <a:gd name="T15" fmla="*/ 287 h 715"/>
              <a:gd name="T16" fmla="*/ 357 w 714"/>
              <a:gd name="T17" fmla="*/ 428 h 715"/>
              <a:gd name="T18" fmla="*/ 357 w 714"/>
              <a:gd name="T19" fmla="*/ 287 h 715"/>
              <a:gd name="T20" fmla="*/ 364 w 714"/>
              <a:gd name="T21" fmla="*/ 7 h 715"/>
              <a:gd name="T22" fmla="*/ 350 w 714"/>
              <a:gd name="T23" fmla="*/ 7 h 715"/>
              <a:gd name="T24" fmla="*/ 357 w 714"/>
              <a:gd name="T25" fmla="*/ 111 h 715"/>
              <a:gd name="T26" fmla="*/ 364 w 714"/>
              <a:gd name="T27" fmla="*/ 708 h 715"/>
              <a:gd name="T28" fmla="*/ 357 w 714"/>
              <a:gd name="T29" fmla="*/ 604 h 715"/>
              <a:gd name="T30" fmla="*/ 350 w 714"/>
              <a:gd name="T31" fmla="*/ 708 h 715"/>
              <a:gd name="T32" fmla="*/ 364 w 714"/>
              <a:gd name="T33" fmla="*/ 708 h 715"/>
              <a:gd name="T34" fmla="*/ 707 w 714"/>
              <a:gd name="T35" fmla="*/ 351 h 715"/>
              <a:gd name="T36" fmla="*/ 603 w 714"/>
              <a:gd name="T37" fmla="*/ 358 h 715"/>
              <a:gd name="T38" fmla="*/ 707 w 714"/>
              <a:gd name="T39" fmla="*/ 365 h 715"/>
              <a:gd name="T40" fmla="*/ 111 w 714"/>
              <a:gd name="T41" fmla="*/ 358 h 715"/>
              <a:gd name="T42" fmla="*/ 7 w 714"/>
              <a:gd name="T43" fmla="*/ 351 h 715"/>
              <a:gd name="T44" fmla="*/ 7 w 714"/>
              <a:gd name="T45" fmla="*/ 365 h 715"/>
              <a:gd name="T46" fmla="*/ 111 w 714"/>
              <a:gd name="T47" fmla="*/ 358 h 715"/>
              <a:gd name="T48" fmla="*/ 364 w 714"/>
              <a:gd name="T49" fmla="*/ 249 h 715"/>
              <a:gd name="T50" fmla="*/ 350 w 714"/>
              <a:gd name="T51" fmla="*/ 249 h 715"/>
              <a:gd name="T52" fmla="*/ 357 w 714"/>
              <a:gd name="T53" fmla="*/ 286 h 715"/>
              <a:gd name="T54" fmla="*/ 364 w 714"/>
              <a:gd name="T55" fmla="*/ 466 h 715"/>
              <a:gd name="T56" fmla="*/ 357 w 714"/>
              <a:gd name="T57" fmla="*/ 429 h 715"/>
              <a:gd name="T58" fmla="*/ 350 w 714"/>
              <a:gd name="T59" fmla="*/ 466 h 715"/>
              <a:gd name="T60" fmla="*/ 364 w 714"/>
              <a:gd name="T61" fmla="*/ 466 h 715"/>
              <a:gd name="T62" fmla="*/ 466 w 714"/>
              <a:gd name="T63" fmla="*/ 351 h 715"/>
              <a:gd name="T64" fmla="*/ 429 w 714"/>
              <a:gd name="T65" fmla="*/ 358 h 715"/>
              <a:gd name="T66" fmla="*/ 466 w 714"/>
              <a:gd name="T67" fmla="*/ 365 h 715"/>
              <a:gd name="T68" fmla="*/ 286 w 714"/>
              <a:gd name="T69" fmla="*/ 358 h 715"/>
              <a:gd name="T70" fmla="*/ 249 w 714"/>
              <a:gd name="T71" fmla="*/ 351 h 715"/>
              <a:gd name="T72" fmla="*/ 249 w 714"/>
              <a:gd name="T73" fmla="*/ 365 h 715"/>
              <a:gd name="T74" fmla="*/ 286 w 714"/>
              <a:gd name="T75" fmla="*/ 35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715">
                <a:moveTo>
                  <a:pt x="357" y="715"/>
                </a:moveTo>
                <a:cubicBezTo>
                  <a:pt x="160" y="715"/>
                  <a:pt x="0" y="554"/>
                  <a:pt x="0" y="357"/>
                </a:cubicBezTo>
                <a:cubicBezTo>
                  <a:pt x="0" y="161"/>
                  <a:pt x="160" y="0"/>
                  <a:pt x="357" y="0"/>
                </a:cubicBezTo>
                <a:cubicBezTo>
                  <a:pt x="554" y="0"/>
                  <a:pt x="714" y="161"/>
                  <a:pt x="714" y="357"/>
                </a:cubicBezTo>
                <a:cubicBezTo>
                  <a:pt x="714" y="554"/>
                  <a:pt x="554" y="715"/>
                  <a:pt x="357" y="715"/>
                </a:cubicBezTo>
                <a:close/>
                <a:moveTo>
                  <a:pt x="357" y="14"/>
                </a:moveTo>
                <a:cubicBezTo>
                  <a:pt x="168" y="14"/>
                  <a:pt x="14" y="168"/>
                  <a:pt x="14" y="357"/>
                </a:cubicBezTo>
                <a:cubicBezTo>
                  <a:pt x="14" y="547"/>
                  <a:pt x="168" y="701"/>
                  <a:pt x="357" y="701"/>
                </a:cubicBezTo>
                <a:cubicBezTo>
                  <a:pt x="546" y="701"/>
                  <a:pt x="700" y="547"/>
                  <a:pt x="700" y="357"/>
                </a:cubicBezTo>
                <a:cubicBezTo>
                  <a:pt x="700" y="168"/>
                  <a:pt x="546" y="14"/>
                  <a:pt x="357" y="14"/>
                </a:cubicBezTo>
                <a:close/>
                <a:moveTo>
                  <a:pt x="357" y="442"/>
                </a:moveTo>
                <a:cubicBezTo>
                  <a:pt x="310" y="442"/>
                  <a:pt x="272" y="404"/>
                  <a:pt x="272" y="358"/>
                </a:cubicBezTo>
                <a:cubicBezTo>
                  <a:pt x="272" y="311"/>
                  <a:pt x="310" y="273"/>
                  <a:pt x="357" y="273"/>
                </a:cubicBezTo>
                <a:cubicBezTo>
                  <a:pt x="404" y="273"/>
                  <a:pt x="442" y="311"/>
                  <a:pt x="442" y="358"/>
                </a:cubicBezTo>
                <a:cubicBezTo>
                  <a:pt x="442" y="404"/>
                  <a:pt x="404" y="442"/>
                  <a:pt x="357" y="442"/>
                </a:cubicBezTo>
                <a:close/>
                <a:moveTo>
                  <a:pt x="357" y="287"/>
                </a:moveTo>
                <a:cubicBezTo>
                  <a:pt x="318" y="287"/>
                  <a:pt x="286" y="318"/>
                  <a:pt x="286" y="358"/>
                </a:cubicBezTo>
                <a:cubicBezTo>
                  <a:pt x="286" y="397"/>
                  <a:pt x="318" y="428"/>
                  <a:pt x="357" y="428"/>
                </a:cubicBezTo>
                <a:cubicBezTo>
                  <a:pt x="396" y="428"/>
                  <a:pt x="428" y="397"/>
                  <a:pt x="428" y="358"/>
                </a:cubicBezTo>
                <a:cubicBezTo>
                  <a:pt x="428" y="318"/>
                  <a:pt x="396" y="287"/>
                  <a:pt x="357" y="287"/>
                </a:cubicBezTo>
                <a:close/>
                <a:moveTo>
                  <a:pt x="364" y="104"/>
                </a:moveTo>
                <a:cubicBezTo>
                  <a:pt x="364" y="7"/>
                  <a:pt x="364" y="7"/>
                  <a:pt x="364" y="7"/>
                </a:cubicBezTo>
                <a:cubicBezTo>
                  <a:pt x="364" y="4"/>
                  <a:pt x="361" y="0"/>
                  <a:pt x="357" y="0"/>
                </a:cubicBezTo>
                <a:cubicBezTo>
                  <a:pt x="353" y="0"/>
                  <a:pt x="350" y="4"/>
                  <a:pt x="350" y="7"/>
                </a:cubicBezTo>
                <a:cubicBezTo>
                  <a:pt x="350" y="104"/>
                  <a:pt x="350" y="104"/>
                  <a:pt x="350" y="104"/>
                </a:cubicBezTo>
                <a:cubicBezTo>
                  <a:pt x="350" y="108"/>
                  <a:pt x="353" y="111"/>
                  <a:pt x="357" y="111"/>
                </a:cubicBezTo>
                <a:cubicBezTo>
                  <a:pt x="361" y="111"/>
                  <a:pt x="364" y="108"/>
                  <a:pt x="364" y="104"/>
                </a:cubicBezTo>
                <a:close/>
                <a:moveTo>
                  <a:pt x="364" y="708"/>
                </a:moveTo>
                <a:cubicBezTo>
                  <a:pt x="364" y="611"/>
                  <a:pt x="364" y="611"/>
                  <a:pt x="364" y="611"/>
                </a:cubicBezTo>
                <a:cubicBezTo>
                  <a:pt x="364" y="607"/>
                  <a:pt x="361" y="604"/>
                  <a:pt x="357" y="604"/>
                </a:cubicBezTo>
                <a:cubicBezTo>
                  <a:pt x="353" y="604"/>
                  <a:pt x="350" y="607"/>
                  <a:pt x="350" y="611"/>
                </a:cubicBezTo>
                <a:cubicBezTo>
                  <a:pt x="350" y="708"/>
                  <a:pt x="350" y="708"/>
                  <a:pt x="350" y="708"/>
                </a:cubicBezTo>
                <a:cubicBezTo>
                  <a:pt x="350" y="711"/>
                  <a:pt x="353" y="715"/>
                  <a:pt x="357" y="715"/>
                </a:cubicBezTo>
                <a:cubicBezTo>
                  <a:pt x="361" y="715"/>
                  <a:pt x="364" y="711"/>
                  <a:pt x="364" y="708"/>
                </a:cubicBezTo>
                <a:close/>
                <a:moveTo>
                  <a:pt x="714" y="358"/>
                </a:moveTo>
                <a:cubicBezTo>
                  <a:pt x="714" y="354"/>
                  <a:pt x="711" y="351"/>
                  <a:pt x="707" y="351"/>
                </a:cubicBezTo>
                <a:cubicBezTo>
                  <a:pt x="610" y="351"/>
                  <a:pt x="610" y="351"/>
                  <a:pt x="610" y="351"/>
                </a:cubicBezTo>
                <a:cubicBezTo>
                  <a:pt x="606" y="351"/>
                  <a:pt x="603" y="354"/>
                  <a:pt x="603" y="358"/>
                </a:cubicBezTo>
                <a:cubicBezTo>
                  <a:pt x="603" y="361"/>
                  <a:pt x="606" y="365"/>
                  <a:pt x="610" y="365"/>
                </a:cubicBezTo>
                <a:cubicBezTo>
                  <a:pt x="707" y="365"/>
                  <a:pt x="707" y="365"/>
                  <a:pt x="707" y="365"/>
                </a:cubicBezTo>
                <a:cubicBezTo>
                  <a:pt x="711" y="365"/>
                  <a:pt x="714" y="361"/>
                  <a:pt x="714" y="358"/>
                </a:cubicBezTo>
                <a:close/>
                <a:moveTo>
                  <a:pt x="111" y="358"/>
                </a:moveTo>
                <a:cubicBezTo>
                  <a:pt x="111" y="354"/>
                  <a:pt x="108" y="351"/>
                  <a:pt x="104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54"/>
                  <a:pt x="0" y="358"/>
                </a:cubicBezTo>
                <a:cubicBezTo>
                  <a:pt x="0" y="361"/>
                  <a:pt x="3" y="365"/>
                  <a:pt x="7" y="365"/>
                </a:cubicBezTo>
                <a:cubicBezTo>
                  <a:pt x="104" y="365"/>
                  <a:pt x="104" y="365"/>
                  <a:pt x="104" y="365"/>
                </a:cubicBezTo>
                <a:cubicBezTo>
                  <a:pt x="108" y="365"/>
                  <a:pt x="111" y="361"/>
                  <a:pt x="111" y="358"/>
                </a:cubicBezTo>
                <a:close/>
                <a:moveTo>
                  <a:pt x="364" y="279"/>
                </a:moveTo>
                <a:cubicBezTo>
                  <a:pt x="364" y="249"/>
                  <a:pt x="364" y="249"/>
                  <a:pt x="364" y="249"/>
                </a:cubicBezTo>
                <a:cubicBezTo>
                  <a:pt x="364" y="245"/>
                  <a:pt x="361" y="242"/>
                  <a:pt x="357" y="242"/>
                </a:cubicBezTo>
                <a:cubicBezTo>
                  <a:pt x="353" y="242"/>
                  <a:pt x="350" y="245"/>
                  <a:pt x="350" y="24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350" y="283"/>
                  <a:pt x="353" y="286"/>
                  <a:pt x="357" y="286"/>
                </a:cubicBezTo>
                <a:cubicBezTo>
                  <a:pt x="361" y="286"/>
                  <a:pt x="364" y="283"/>
                  <a:pt x="364" y="279"/>
                </a:cubicBezTo>
                <a:close/>
                <a:moveTo>
                  <a:pt x="364" y="466"/>
                </a:moveTo>
                <a:cubicBezTo>
                  <a:pt x="364" y="436"/>
                  <a:pt x="364" y="436"/>
                  <a:pt x="364" y="436"/>
                </a:cubicBezTo>
                <a:cubicBezTo>
                  <a:pt x="364" y="432"/>
                  <a:pt x="361" y="429"/>
                  <a:pt x="357" y="429"/>
                </a:cubicBezTo>
                <a:cubicBezTo>
                  <a:pt x="353" y="429"/>
                  <a:pt x="350" y="432"/>
                  <a:pt x="350" y="436"/>
                </a:cubicBezTo>
                <a:cubicBezTo>
                  <a:pt x="350" y="466"/>
                  <a:pt x="350" y="466"/>
                  <a:pt x="350" y="466"/>
                </a:cubicBezTo>
                <a:cubicBezTo>
                  <a:pt x="350" y="470"/>
                  <a:pt x="353" y="473"/>
                  <a:pt x="357" y="473"/>
                </a:cubicBezTo>
                <a:cubicBezTo>
                  <a:pt x="361" y="473"/>
                  <a:pt x="364" y="470"/>
                  <a:pt x="364" y="466"/>
                </a:cubicBezTo>
                <a:close/>
                <a:moveTo>
                  <a:pt x="473" y="358"/>
                </a:moveTo>
                <a:cubicBezTo>
                  <a:pt x="473" y="354"/>
                  <a:pt x="470" y="351"/>
                  <a:pt x="466" y="351"/>
                </a:cubicBezTo>
                <a:cubicBezTo>
                  <a:pt x="436" y="351"/>
                  <a:pt x="436" y="351"/>
                  <a:pt x="436" y="351"/>
                </a:cubicBezTo>
                <a:cubicBezTo>
                  <a:pt x="432" y="351"/>
                  <a:pt x="429" y="354"/>
                  <a:pt x="429" y="358"/>
                </a:cubicBezTo>
                <a:cubicBezTo>
                  <a:pt x="429" y="361"/>
                  <a:pt x="432" y="365"/>
                  <a:pt x="436" y="365"/>
                </a:cubicBezTo>
                <a:cubicBezTo>
                  <a:pt x="466" y="365"/>
                  <a:pt x="466" y="365"/>
                  <a:pt x="466" y="365"/>
                </a:cubicBezTo>
                <a:cubicBezTo>
                  <a:pt x="470" y="365"/>
                  <a:pt x="473" y="361"/>
                  <a:pt x="473" y="358"/>
                </a:cubicBezTo>
                <a:close/>
                <a:moveTo>
                  <a:pt x="286" y="358"/>
                </a:moveTo>
                <a:cubicBezTo>
                  <a:pt x="286" y="354"/>
                  <a:pt x="282" y="351"/>
                  <a:pt x="279" y="351"/>
                </a:cubicBezTo>
                <a:cubicBezTo>
                  <a:pt x="249" y="351"/>
                  <a:pt x="249" y="351"/>
                  <a:pt x="249" y="351"/>
                </a:cubicBezTo>
                <a:cubicBezTo>
                  <a:pt x="245" y="351"/>
                  <a:pt x="242" y="354"/>
                  <a:pt x="242" y="358"/>
                </a:cubicBezTo>
                <a:cubicBezTo>
                  <a:pt x="242" y="361"/>
                  <a:pt x="245" y="365"/>
                  <a:pt x="249" y="365"/>
                </a:cubicBezTo>
                <a:cubicBezTo>
                  <a:pt x="279" y="365"/>
                  <a:pt x="279" y="365"/>
                  <a:pt x="279" y="365"/>
                </a:cubicBezTo>
                <a:cubicBezTo>
                  <a:pt x="282" y="365"/>
                  <a:pt x="286" y="361"/>
                  <a:pt x="286" y="358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EFA471-644E-8243-B34A-52B61D3BD24F}"/>
              </a:ext>
            </a:extLst>
          </p:cNvPr>
          <p:cNvSpPr/>
          <p:nvPr/>
        </p:nvSpPr>
        <p:spPr>
          <a:xfrm>
            <a:off x="1379476" y="1635988"/>
            <a:ext cx="4550167" cy="388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rebuchet MS" panose="020B0703020202090204" pitchFamily="34" charset="0"/>
              </a:rPr>
              <a:t>Событие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B7ED98-62AA-8746-955E-40A6A83785D4}"/>
              </a:ext>
            </a:extLst>
          </p:cNvPr>
          <p:cNvSpPr/>
          <p:nvPr/>
        </p:nvSpPr>
        <p:spPr>
          <a:xfrm>
            <a:off x="1379475" y="2024843"/>
            <a:ext cx="4550167" cy="41996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769CC0-4631-5F4B-9CDE-A169B566D2DC}"/>
              </a:ext>
            </a:extLst>
          </p:cNvPr>
          <p:cNvSpPr/>
          <p:nvPr/>
        </p:nvSpPr>
        <p:spPr>
          <a:xfrm>
            <a:off x="1362336" y="2024844"/>
            <a:ext cx="45673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 user account was changed.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Event ID: 4738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Message: A user account was changed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Subject: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Security ID:IT.VOLGA.WAVE\</a:t>
            </a:r>
            <a:r>
              <a:rPr lang="en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ZaharovMN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Account Name: 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Account Domain:  IT.VOLGA.WAVE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Logon ID:  0x20f9d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Target Account: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Security ID:IT.VOLGA.WAVE\</a:t>
            </a:r>
            <a:r>
              <a:rPr lang="en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ZajtsevMM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Account Name: 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Account Domain:  IT.VOLGA.WAVE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Changed Attributes:</a:t>
            </a:r>
            <a:endParaRPr lang="en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atinLnBrk="1"/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SAM Account Name: -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Display Name:  -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User Principal Name: -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Home Directory:  -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 Home Drive:  -</a:t>
            </a:r>
            <a:b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Old UAC Value:  0x10</a:t>
            </a:r>
            <a:endParaRPr lang="en" sz="14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84CD01-5873-3945-97A9-382CB1AE0C4C}"/>
              </a:ext>
            </a:extLst>
          </p:cNvPr>
          <p:cNvSpPr/>
          <p:nvPr/>
        </p:nvSpPr>
        <p:spPr>
          <a:xfrm>
            <a:off x="7081771" y="1635988"/>
            <a:ext cx="3528392" cy="3888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rebuchet MS" panose="020B0703020202090204" pitchFamily="34" charset="0"/>
              </a:rPr>
              <a:t>Пользователь </a:t>
            </a:r>
            <a:r>
              <a:rPr lang="en-US" sz="1600" dirty="0">
                <a:latin typeface="Trebuchet MS" panose="020B0703020202090204" pitchFamily="34" charset="0"/>
              </a:rPr>
              <a:t>#1</a:t>
            </a:r>
            <a:endParaRPr lang="ru-RU" sz="1600" dirty="0">
              <a:latin typeface="Trebuchet MS" panose="020B070302020209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577EDB-E9ED-6C40-9EF4-A043EE16CCCE}"/>
              </a:ext>
            </a:extLst>
          </p:cNvPr>
          <p:cNvSpPr/>
          <p:nvPr/>
        </p:nvSpPr>
        <p:spPr>
          <a:xfrm>
            <a:off x="7081770" y="2029764"/>
            <a:ext cx="3528392" cy="187961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ФИО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Захаров Михаил Николаевич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Телефон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+7-914-364-71-14</a:t>
            </a:r>
            <a:b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Email: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anose="020B0703020202090204" pitchFamily="34" charset="0"/>
              </a:rPr>
              <a:t>ZaharovMN@it.volga.wave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Должность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Системный администратор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Отдел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Отдел 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IT</a:t>
            </a: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Статус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Работает</a:t>
            </a: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Компания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IT Volga Wave Inc.</a:t>
            </a:r>
            <a:b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Город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Казань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382560D-483F-F349-B203-7597C0E4FC73}"/>
              </a:ext>
            </a:extLst>
          </p:cNvPr>
          <p:cNvSpPr/>
          <p:nvPr/>
        </p:nvSpPr>
        <p:spPr>
          <a:xfrm>
            <a:off x="7085106" y="3958149"/>
            <a:ext cx="3528392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rebuchet MS" panose="020B0703020202090204" pitchFamily="34" charset="0"/>
              </a:rPr>
              <a:t>Пользователь </a:t>
            </a:r>
            <a:r>
              <a:rPr lang="en-US" sz="1600" dirty="0">
                <a:latin typeface="Trebuchet MS" panose="020B0703020202090204" pitchFamily="34" charset="0"/>
              </a:rPr>
              <a:t>#2</a:t>
            </a:r>
            <a:endParaRPr lang="ru-RU" sz="1600" dirty="0">
              <a:latin typeface="Trebuchet MS" panose="020B070302020209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AF3A73F-B407-C343-8BD5-8C9EE1D545E7}"/>
              </a:ext>
            </a:extLst>
          </p:cNvPr>
          <p:cNvSpPr/>
          <p:nvPr/>
        </p:nvSpPr>
        <p:spPr>
          <a:xfrm>
            <a:off x="7081770" y="4358259"/>
            <a:ext cx="3528392" cy="186628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ФИО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Зайцев Марк Мирославович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Телефон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+7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641-438-10-93</a:t>
            </a:r>
            <a:b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Email: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anose="020B0703020202090204" pitchFamily="34" charset="0"/>
              </a:rPr>
              <a:t>ZaharovMN@it.volga.wave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Должность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Юрист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Отдел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Юридический Отдел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Статус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Работает</a:t>
            </a:r>
          </a:p>
          <a:p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Компания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IT Volga Wave Inc.</a:t>
            </a:r>
            <a:b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Город</a:t>
            </a:r>
            <a:r>
              <a:rPr lang="en-US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703020202090204" pitchFamily="34" charset="0"/>
              </a:rPr>
              <a:t>Санкт-Петербург</a:t>
            </a:r>
            <a:endParaRPr lang="en-US" sz="1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8" name="Соединительная линия уступом 7">
            <a:extLst>
              <a:ext uri="{FF2B5EF4-FFF2-40B4-BE49-F238E27FC236}">
                <a16:creationId xmlns:a16="http://schemas.microsoft.com/office/drawing/2014/main" id="{941E2C5E-097C-A845-AAA7-F4047AA63598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230196" y="1961294"/>
            <a:ext cx="2851573" cy="1299662"/>
          </a:xfrm>
          <a:prstGeom prst="bentConnector3">
            <a:avLst>
              <a:gd name="adj1" fmla="val 77969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5AFDDDE-CF0E-5045-9DA1-764EAED581FA}"/>
              </a:ext>
            </a:extLst>
          </p:cNvPr>
          <p:cNvCxnSpPr>
            <a:cxnSpLocks/>
          </p:cNvCxnSpPr>
          <p:nvPr/>
        </p:nvCxnSpPr>
        <p:spPr>
          <a:xfrm flipV="1">
            <a:off x="4230196" y="4298232"/>
            <a:ext cx="2851573" cy="1386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DCA3D72-C51A-C54D-AA0F-6A0D3E3D1908}"/>
              </a:ext>
            </a:extLst>
          </p:cNvPr>
          <p:cNvSpPr txBox="1"/>
          <p:nvPr/>
        </p:nvSpPr>
        <p:spPr>
          <a:xfrm>
            <a:off x="3078919" y="3107067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ZaharovMN</a:t>
            </a:r>
            <a:endParaRPr lang="ru-RU" sz="14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8462595-4FD8-704C-A58D-FDB5C366A5B3}"/>
              </a:ext>
            </a:extLst>
          </p:cNvPr>
          <p:cNvSpPr/>
          <p:nvPr/>
        </p:nvSpPr>
        <p:spPr>
          <a:xfrm>
            <a:off x="3078919" y="4158204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ZajtsevMM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39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3" grpId="0" animBg="1"/>
      <p:bldP spid="4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673CDE6-C476-4E41-8E84-D8246CB98DE1}"/>
              </a:ext>
            </a:extLst>
          </p:cNvPr>
          <p:cNvSpPr txBox="1"/>
          <p:nvPr/>
        </p:nvSpPr>
        <p:spPr>
          <a:xfrm>
            <a:off x="803412" y="1057679"/>
            <a:ext cx="1081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spc="-53" dirty="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rPr>
              <a:t>Отслеживание изменений важных параметров для «ключевых» активов</a:t>
            </a:r>
          </a:p>
        </p:txBody>
      </p:sp>
      <p:sp>
        <p:nvSpPr>
          <p:cNvPr id="335" name="Freeform 99">
            <a:extLst>
              <a:ext uri="{FF2B5EF4-FFF2-40B4-BE49-F238E27FC236}">
                <a16:creationId xmlns:a16="http://schemas.microsoft.com/office/drawing/2014/main" id="{159F7FB0-27DC-5546-B80A-D6A58F48B0FD}"/>
              </a:ext>
            </a:extLst>
          </p:cNvPr>
          <p:cNvSpPr>
            <a:spLocks noEditPoints="1"/>
          </p:cNvSpPr>
          <p:nvPr/>
        </p:nvSpPr>
        <p:spPr bwMode="auto">
          <a:xfrm>
            <a:off x="480451" y="1085174"/>
            <a:ext cx="315445" cy="321898"/>
          </a:xfrm>
          <a:custGeom>
            <a:avLst/>
            <a:gdLst>
              <a:gd name="T0" fmla="*/ 0 w 714"/>
              <a:gd name="T1" fmla="*/ 357 h 715"/>
              <a:gd name="T2" fmla="*/ 714 w 714"/>
              <a:gd name="T3" fmla="*/ 357 h 715"/>
              <a:gd name="T4" fmla="*/ 357 w 714"/>
              <a:gd name="T5" fmla="*/ 14 h 715"/>
              <a:gd name="T6" fmla="*/ 357 w 714"/>
              <a:gd name="T7" fmla="*/ 701 h 715"/>
              <a:gd name="T8" fmla="*/ 357 w 714"/>
              <a:gd name="T9" fmla="*/ 14 h 715"/>
              <a:gd name="T10" fmla="*/ 272 w 714"/>
              <a:gd name="T11" fmla="*/ 358 h 715"/>
              <a:gd name="T12" fmla="*/ 442 w 714"/>
              <a:gd name="T13" fmla="*/ 358 h 715"/>
              <a:gd name="T14" fmla="*/ 357 w 714"/>
              <a:gd name="T15" fmla="*/ 287 h 715"/>
              <a:gd name="T16" fmla="*/ 357 w 714"/>
              <a:gd name="T17" fmla="*/ 428 h 715"/>
              <a:gd name="T18" fmla="*/ 357 w 714"/>
              <a:gd name="T19" fmla="*/ 287 h 715"/>
              <a:gd name="T20" fmla="*/ 364 w 714"/>
              <a:gd name="T21" fmla="*/ 7 h 715"/>
              <a:gd name="T22" fmla="*/ 350 w 714"/>
              <a:gd name="T23" fmla="*/ 7 h 715"/>
              <a:gd name="T24" fmla="*/ 357 w 714"/>
              <a:gd name="T25" fmla="*/ 111 h 715"/>
              <a:gd name="T26" fmla="*/ 364 w 714"/>
              <a:gd name="T27" fmla="*/ 708 h 715"/>
              <a:gd name="T28" fmla="*/ 357 w 714"/>
              <a:gd name="T29" fmla="*/ 604 h 715"/>
              <a:gd name="T30" fmla="*/ 350 w 714"/>
              <a:gd name="T31" fmla="*/ 708 h 715"/>
              <a:gd name="T32" fmla="*/ 364 w 714"/>
              <a:gd name="T33" fmla="*/ 708 h 715"/>
              <a:gd name="T34" fmla="*/ 707 w 714"/>
              <a:gd name="T35" fmla="*/ 351 h 715"/>
              <a:gd name="T36" fmla="*/ 603 w 714"/>
              <a:gd name="T37" fmla="*/ 358 h 715"/>
              <a:gd name="T38" fmla="*/ 707 w 714"/>
              <a:gd name="T39" fmla="*/ 365 h 715"/>
              <a:gd name="T40" fmla="*/ 111 w 714"/>
              <a:gd name="T41" fmla="*/ 358 h 715"/>
              <a:gd name="T42" fmla="*/ 7 w 714"/>
              <a:gd name="T43" fmla="*/ 351 h 715"/>
              <a:gd name="T44" fmla="*/ 7 w 714"/>
              <a:gd name="T45" fmla="*/ 365 h 715"/>
              <a:gd name="T46" fmla="*/ 111 w 714"/>
              <a:gd name="T47" fmla="*/ 358 h 715"/>
              <a:gd name="T48" fmla="*/ 364 w 714"/>
              <a:gd name="T49" fmla="*/ 249 h 715"/>
              <a:gd name="T50" fmla="*/ 350 w 714"/>
              <a:gd name="T51" fmla="*/ 249 h 715"/>
              <a:gd name="T52" fmla="*/ 357 w 714"/>
              <a:gd name="T53" fmla="*/ 286 h 715"/>
              <a:gd name="T54" fmla="*/ 364 w 714"/>
              <a:gd name="T55" fmla="*/ 466 h 715"/>
              <a:gd name="T56" fmla="*/ 357 w 714"/>
              <a:gd name="T57" fmla="*/ 429 h 715"/>
              <a:gd name="T58" fmla="*/ 350 w 714"/>
              <a:gd name="T59" fmla="*/ 466 h 715"/>
              <a:gd name="T60" fmla="*/ 364 w 714"/>
              <a:gd name="T61" fmla="*/ 466 h 715"/>
              <a:gd name="T62" fmla="*/ 466 w 714"/>
              <a:gd name="T63" fmla="*/ 351 h 715"/>
              <a:gd name="T64" fmla="*/ 429 w 714"/>
              <a:gd name="T65" fmla="*/ 358 h 715"/>
              <a:gd name="T66" fmla="*/ 466 w 714"/>
              <a:gd name="T67" fmla="*/ 365 h 715"/>
              <a:gd name="T68" fmla="*/ 286 w 714"/>
              <a:gd name="T69" fmla="*/ 358 h 715"/>
              <a:gd name="T70" fmla="*/ 249 w 714"/>
              <a:gd name="T71" fmla="*/ 351 h 715"/>
              <a:gd name="T72" fmla="*/ 249 w 714"/>
              <a:gd name="T73" fmla="*/ 365 h 715"/>
              <a:gd name="T74" fmla="*/ 286 w 714"/>
              <a:gd name="T75" fmla="*/ 35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4" h="715">
                <a:moveTo>
                  <a:pt x="357" y="715"/>
                </a:moveTo>
                <a:cubicBezTo>
                  <a:pt x="160" y="715"/>
                  <a:pt x="0" y="554"/>
                  <a:pt x="0" y="357"/>
                </a:cubicBezTo>
                <a:cubicBezTo>
                  <a:pt x="0" y="161"/>
                  <a:pt x="160" y="0"/>
                  <a:pt x="357" y="0"/>
                </a:cubicBezTo>
                <a:cubicBezTo>
                  <a:pt x="554" y="0"/>
                  <a:pt x="714" y="161"/>
                  <a:pt x="714" y="357"/>
                </a:cubicBezTo>
                <a:cubicBezTo>
                  <a:pt x="714" y="554"/>
                  <a:pt x="554" y="715"/>
                  <a:pt x="357" y="715"/>
                </a:cubicBezTo>
                <a:close/>
                <a:moveTo>
                  <a:pt x="357" y="14"/>
                </a:moveTo>
                <a:cubicBezTo>
                  <a:pt x="168" y="14"/>
                  <a:pt x="14" y="168"/>
                  <a:pt x="14" y="357"/>
                </a:cubicBezTo>
                <a:cubicBezTo>
                  <a:pt x="14" y="547"/>
                  <a:pt x="168" y="701"/>
                  <a:pt x="357" y="701"/>
                </a:cubicBezTo>
                <a:cubicBezTo>
                  <a:pt x="546" y="701"/>
                  <a:pt x="700" y="547"/>
                  <a:pt x="700" y="357"/>
                </a:cubicBezTo>
                <a:cubicBezTo>
                  <a:pt x="700" y="168"/>
                  <a:pt x="546" y="14"/>
                  <a:pt x="357" y="14"/>
                </a:cubicBezTo>
                <a:close/>
                <a:moveTo>
                  <a:pt x="357" y="442"/>
                </a:moveTo>
                <a:cubicBezTo>
                  <a:pt x="310" y="442"/>
                  <a:pt x="272" y="404"/>
                  <a:pt x="272" y="358"/>
                </a:cubicBezTo>
                <a:cubicBezTo>
                  <a:pt x="272" y="311"/>
                  <a:pt x="310" y="273"/>
                  <a:pt x="357" y="273"/>
                </a:cubicBezTo>
                <a:cubicBezTo>
                  <a:pt x="404" y="273"/>
                  <a:pt x="442" y="311"/>
                  <a:pt x="442" y="358"/>
                </a:cubicBezTo>
                <a:cubicBezTo>
                  <a:pt x="442" y="404"/>
                  <a:pt x="404" y="442"/>
                  <a:pt x="357" y="442"/>
                </a:cubicBezTo>
                <a:close/>
                <a:moveTo>
                  <a:pt x="357" y="287"/>
                </a:moveTo>
                <a:cubicBezTo>
                  <a:pt x="318" y="287"/>
                  <a:pt x="286" y="318"/>
                  <a:pt x="286" y="358"/>
                </a:cubicBezTo>
                <a:cubicBezTo>
                  <a:pt x="286" y="397"/>
                  <a:pt x="318" y="428"/>
                  <a:pt x="357" y="428"/>
                </a:cubicBezTo>
                <a:cubicBezTo>
                  <a:pt x="396" y="428"/>
                  <a:pt x="428" y="397"/>
                  <a:pt x="428" y="358"/>
                </a:cubicBezTo>
                <a:cubicBezTo>
                  <a:pt x="428" y="318"/>
                  <a:pt x="396" y="287"/>
                  <a:pt x="357" y="287"/>
                </a:cubicBezTo>
                <a:close/>
                <a:moveTo>
                  <a:pt x="364" y="104"/>
                </a:moveTo>
                <a:cubicBezTo>
                  <a:pt x="364" y="7"/>
                  <a:pt x="364" y="7"/>
                  <a:pt x="364" y="7"/>
                </a:cubicBezTo>
                <a:cubicBezTo>
                  <a:pt x="364" y="4"/>
                  <a:pt x="361" y="0"/>
                  <a:pt x="357" y="0"/>
                </a:cubicBezTo>
                <a:cubicBezTo>
                  <a:pt x="353" y="0"/>
                  <a:pt x="350" y="4"/>
                  <a:pt x="350" y="7"/>
                </a:cubicBezTo>
                <a:cubicBezTo>
                  <a:pt x="350" y="104"/>
                  <a:pt x="350" y="104"/>
                  <a:pt x="350" y="104"/>
                </a:cubicBezTo>
                <a:cubicBezTo>
                  <a:pt x="350" y="108"/>
                  <a:pt x="353" y="111"/>
                  <a:pt x="357" y="111"/>
                </a:cubicBezTo>
                <a:cubicBezTo>
                  <a:pt x="361" y="111"/>
                  <a:pt x="364" y="108"/>
                  <a:pt x="364" y="104"/>
                </a:cubicBezTo>
                <a:close/>
                <a:moveTo>
                  <a:pt x="364" y="708"/>
                </a:moveTo>
                <a:cubicBezTo>
                  <a:pt x="364" y="611"/>
                  <a:pt x="364" y="611"/>
                  <a:pt x="364" y="611"/>
                </a:cubicBezTo>
                <a:cubicBezTo>
                  <a:pt x="364" y="607"/>
                  <a:pt x="361" y="604"/>
                  <a:pt x="357" y="604"/>
                </a:cubicBezTo>
                <a:cubicBezTo>
                  <a:pt x="353" y="604"/>
                  <a:pt x="350" y="607"/>
                  <a:pt x="350" y="611"/>
                </a:cubicBezTo>
                <a:cubicBezTo>
                  <a:pt x="350" y="708"/>
                  <a:pt x="350" y="708"/>
                  <a:pt x="350" y="708"/>
                </a:cubicBezTo>
                <a:cubicBezTo>
                  <a:pt x="350" y="711"/>
                  <a:pt x="353" y="715"/>
                  <a:pt x="357" y="715"/>
                </a:cubicBezTo>
                <a:cubicBezTo>
                  <a:pt x="361" y="715"/>
                  <a:pt x="364" y="711"/>
                  <a:pt x="364" y="708"/>
                </a:cubicBezTo>
                <a:close/>
                <a:moveTo>
                  <a:pt x="714" y="358"/>
                </a:moveTo>
                <a:cubicBezTo>
                  <a:pt x="714" y="354"/>
                  <a:pt x="711" y="351"/>
                  <a:pt x="707" y="351"/>
                </a:cubicBezTo>
                <a:cubicBezTo>
                  <a:pt x="610" y="351"/>
                  <a:pt x="610" y="351"/>
                  <a:pt x="610" y="351"/>
                </a:cubicBezTo>
                <a:cubicBezTo>
                  <a:pt x="606" y="351"/>
                  <a:pt x="603" y="354"/>
                  <a:pt x="603" y="358"/>
                </a:cubicBezTo>
                <a:cubicBezTo>
                  <a:pt x="603" y="361"/>
                  <a:pt x="606" y="365"/>
                  <a:pt x="610" y="365"/>
                </a:cubicBezTo>
                <a:cubicBezTo>
                  <a:pt x="707" y="365"/>
                  <a:pt x="707" y="365"/>
                  <a:pt x="707" y="365"/>
                </a:cubicBezTo>
                <a:cubicBezTo>
                  <a:pt x="711" y="365"/>
                  <a:pt x="714" y="361"/>
                  <a:pt x="714" y="358"/>
                </a:cubicBezTo>
                <a:close/>
                <a:moveTo>
                  <a:pt x="111" y="358"/>
                </a:moveTo>
                <a:cubicBezTo>
                  <a:pt x="111" y="354"/>
                  <a:pt x="108" y="351"/>
                  <a:pt x="104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54"/>
                  <a:pt x="0" y="358"/>
                </a:cubicBezTo>
                <a:cubicBezTo>
                  <a:pt x="0" y="361"/>
                  <a:pt x="3" y="365"/>
                  <a:pt x="7" y="365"/>
                </a:cubicBezTo>
                <a:cubicBezTo>
                  <a:pt x="104" y="365"/>
                  <a:pt x="104" y="365"/>
                  <a:pt x="104" y="365"/>
                </a:cubicBezTo>
                <a:cubicBezTo>
                  <a:pt x="108" y="365"/>
                  <a:pt x="111" y="361"/>
                  <a:pt x="111" y="358"/>
                </a:cubicBezTo>
                <a:close/>
                <a:moveTo>
                  <a:pt x="364" y="279"/>
                </a:moveTo>
                <a:cubicBezTo>
                  <a:pt x="364" y="249"/>
                  <a:pt x="364" y="249"/>
                  <a:pt x="364" y="249"/>
                </a:cubicBezTo>
                <a:cubicBezTo>
                  <a:pt x="364" y="245"/>
                  <a:pt x="361" y="242"/>
                  <a:pt x="357" y="242"/>
                </a:cubicBezTo>
                <a:cubicBezTo>
                  <a:pt x="353" y="242"/>
                  <a:pt x="350" y="245"/>
                  <a:pt x="350" y="24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350" y="283"/>
                  <a:pt x="353" y="286"/>
                  <a:pt x="357" y="286"/>
                </a:cubicBezTo>
                <a:cubicBezTo>
                  <a:pt x="361" y="286"/>
                  <a:pt x="364" y="283"/>
                  <a:pt x="364" y="279"/>
                </a:cubicBezTo>
                <a:close/>
                <a:moveTo>
                  <a:pt x="364" y="466"/>
                </a:moveTo>
                <a:cubicBezTo>
                  <a:pt x="364" y="436"/>
                  <a:pt x="364" y="436"/>
                  <a:pt x="364" y="436"/>
                </a:cubicBezTo>
                <a:cubicBezTo>
                  <a:pt x="364" y="432"/>
                  <a:pt x="361" y="429"/>
                  <a:pt x="357" y="429"/>
                </a:cubicBezTo>
                <a:cubicBezTo>
                  <a:pt x="353" y="429"/>
                  <a:pt x="350" y="432"/>
                  <a:pt x="350" y="436"/>
                </a:cubicBezTo>
                <a:cubicBezTo>
                  <a:pt x="350" y="466"/>
                  <a:pt x="350" y="466"/>
                  <a:pt x="350" y="466"/>
                </a:cubicBezTo>
                <a:cubicBezTo>
                  <a:pt x="350" y="470"/>
                  <a:pt x="353" y="473"/>
                  <a:pt x="357" y="473"/>
                </a:cubicBezTo>
                <a:cubicBezTo>
                  <a:pt x="361" y="473"/>
                  <a:pt x="364" y="470"/>
                  <a:pt x="364" y="466"/>
                </a:cubicBezTo>
                <a:close/>
                <a:moveTo>
                  <a:pt x="473" y="358"/>
                </a:moveTo>
                <a:cubicBezTo>
                  <a:pt x="473" y="354"/>
                  <a:pt x="470" y="351"/>
                  <a:pt x="466" y="351"/>
                </a:cubicBezTo>
                <a:cubicBezTo>
                  <a:pt x="436" y="351"/>
                  <a:pt x="436" y="351"/>
                  <a:pt x="436" y="351"/>
                </a:cubicBezTo>
                <a:cubicBezTo>
                  <a:pt x="432" y="351"/>
                  <a:pt x="429" y="354"/>
                  <a:pt x="429" y="358"/>
                </a:cubicBezTo>
                <a:cubicBezTo>
                  <a:pt x="429" y="361"/>
                  <a:pt x="432" y="365"/>
                  <a:pt x="436" y="365"/>
                </a:cubicBezTo>
                <a:cubicBezTo>
                  <a:pt x="466" y="365"/>
                  <a:pt x="466" y="365"/>
                  <a:pt x="466" y="365"/>
                </a:cubicBezTo>
                <a:cubicBezTo>
                  <a:pt x="470" y="365"/>
                  <a:pt x="473" y="361"/>
                  <a:pt x="473" y="358"/>
                </a:cubicBezTo>
                <a:close/>
                <a:moveTo>
                  <a:pt x="286" y="358"/>
                </a:moveTo>
                <a:cubicBezTo>
                  <a:pt x="286" y="354"/>
                  <a:pt x="282" y="351"/>
                  <a:pt x="279" y="351"/>
                </a:cubicBezTo>
                <a:cubicBezTo>
                  <a:pt x="249" y="351"/>
                  <a:pt x="249" y="351"/>
                  <a:pt x="249" y="351"/>
                </a:cubicBezTo>
                <a:cubicBezTo>
                  <a:pt x="245" y="351"/>
                  <a:pt x="242" y="354"/>
                  <a:pt x="242" y="358"/>
                </a:cubicBezTo>
                <a:cubicBezTo>
                  <a:pt x="242" y="361"/>
                  <a:pt x="245" y="365"/>
                  <a:pt x="249" y="365"/>
                </a:cubicBezTo>
                <a:cubicBezTo>
                  <a:pt x="279" y="365"/>
                  <a:pt x="279" y="365"/>
                  <a:pt x="279" y="365"/>
                </a:cubicBezTo>
                <a:cubicBezTo>
                  <a:pt x="282" y="365"/>
                  <a:pt x="286" y="361"/>
                  <a:pt x="286" y="358"/>
                </a:cubicBezTo>
                <a:close/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B691F-D019-DA44-B1E8-4A1A26E8786D}"/>
              </a:ext>
            </a:extLst>
          </p:cNvPr>
          <p:cNvSpPr txBox="1"/>
          <p:nvPr/>
        </p:nvSpPr>
        <p:spPr>
          <a:xfrm>
            <a:off x="914400" y="1897899"/>
            <a:ext cx="4300142" cy="451342"/>
          </a:xfrm>
          <a:prstGeom prst="rect">
            <a:avLst/>
          </a:prstGeom>
          <a:solidFill>
            <a:schemeClr val="accent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Миронова Эмилия Дмитриевна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408C3-21A3-3542-BA34-6F3711E547AE}"/>
              </a:ext>
            </a:extLst>
          </p:cNvPr>
          <p:cNvSpPr txBox="1"/>
          <p:nvPr/>
        </p:nvSpPr>
        <p:spPr>
          <a:xfrm>
            <a:off x="914398" y="2344994"/>
            <a:ext cx="4300141" cy="337469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Телефон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latin typeface="Trebuchet MS" panose="020B0703020202090204" pitchFamily="34" charset="0"/>
              </a:rPr>
              <a:t> +7-910-213-46-27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Дата рождения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sz="1800" dirty="0">
                <a:latin typeface="Trebuchet MS" panose="020B0703020202090204" pitchFamily="34" charset="0"/>
              </a:rPr>
              <a:t>1999-10-12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Табельный номер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en-US" sz="1800" dirty="0">
                <a:latin typeface="Trebuchet MS" panose="020B0703020202090204" pitchFamily="34" charset="0"/>
              </a:rPr>
              <a:t>533463</a:t>
            </a:r>
            <a:endParaRPr lang="ru-RU" sz="180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УЗ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latin typeface="Trebuchet MS" panose="020B0703020202090204" pitchFamily="34" charset="0"/>
              </a:rPr>
              <a:t> </a:t>
            </a:r>
            <a:r>
              <a:rPr lang="en-US" sz="1800" dirty="0" err="1">
                <a:latin typeface="Trebuchet MS" panose="020B0703020202090204" pitchFamily="34" charset="0"/>
              </a:rPr>
              <a:t>MironovaED</a:t>
            </a:r>
            <a:endParaRPr lang="en-US" sz="180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Email: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800" dirty="0">
                <a:latin typeface="Trebuchet MS" panose="020B0703020202090204" pitchFamily="34" charset="0"/>
              </a:rPr>
              <a:t>MironovaED@it.volga.wave</a:t>
            </a:r>
            <a:br>
              <a:rPr lang="ru-RU" sz="1800" dirty="0">
                <a:latin typeface="Trebuchet MS" panose="020B0703020202090204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Должность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latin typeface="Trebuchet MS" panose="020B0703020202090204" pitchFamily="34" charset="0"/>
              </a:rPr>
              <a:t> </a:t>
            </a:r>
            <a:r>
              <a:rPr lang="ru-RU" sz="1800" dirty="0">
                <a:latin typeface="Trebuchet MS" panose="020B0703020202090204" pitchFamily="34" charset="0"/>
              </a:rPr>
              <a:t>Менеджер по персоналу</a:t>
            </a:r>
            <a:endParaRPr lang="en-US" sz="180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Статус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latin typeface="Trebuchet MS" panose="020B0703020202090204" pitchFamily="34" charset="0"/>
              </a:rPr>
              <a:t> </a:t>
            </a:r>
            <a:r>
              <a:rPr lang="ru-RU" sz="1800" dirty="0">
                <a:latin typeface="Trebuchet MS" panose="020B0703020202090204" pitchFamily="34" charset="0"/>
              </a:rPr>
              <a:t>Активная УЗ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Рабочий статус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800" dirty="0">
                <a:latin typeface="Trebuchet MS" panose="020B0703020202090204" pitchFamily="34" charset="0"/>
              </a:rPr>
              <a:t> </a:t>
            </a:r>
            <a:r>
              <a:rPr lang="ru-RU" sz="1800" dirty="0">
                <a:latin typeface="Trebuchet MS" panose="020B0703020202090204" pitchFamily="34" charset="0"/>
              </a:rPr>
              <a:t>Уволен</a:t>
            </a:r>
            <a:endParaRPr lang="en-US" sz="1800" dirty="0">
              <a:latin typeface="Trebuchet MS" panose="020B0703020202090204" pitchFamily="34" charset="0"/>
            </a:endParaRPr>
          </a:p>
        </p:txBody>
      </p:sp>
      <p:sp>
        <p:nvSpPr>
          <p:cNvPr id="7" name="Закрывающая квадратная скобка 6">
            <a:extLst>
              <a:ext uri="{FF2B5EF4-FFF2-40B4-BE49-F238E27FC236}">
                <a16:creationId xmlns:a16="http://schemas.microsoft.com/office/drawing/2014/main" id="{2FA55145-5741-9C41-9223-B4E2A1D325BA}"/>
              </a:ext>
            </a:extLst>
          </p:cNvPr>
          <p:cNvSpPr/>
          <p:nvPr/>
        </p:nvSpPr>
        <p:spPr>
          <a:xfrm>
            <a:off x="3611724" y="5013176"/>
            <a:ext cx="180020" cy="576064"/>
          </a:xfrm>
          <a:prstGeom prst="rightBracke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9C7381A3-71F4-4E46-ADC9-AE2514E89F16}"/>
              </a:ext>
            </a:extLst>
          </p:cNvPr>
          <p:cNvSpPr/>
          <p:nvPr/>
        </p:nvSpPr>
        <p:spPr>
          <a:xfrm>
            <a:off x="5627947" y="3429000"/>
            <a:ext cx="1349515" cy="648072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val 79">
            <a:extLst>
              <a:ext uri="{FF2B5EF4-FFF2-40B4-BE49-F238E27FC236}">
                <a16:creationId xmlns:a16="http://schemas.microsoft.com/office/drawing/2014/main" id="{E7A37778-31E3-6848-B084-CBF28340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168" y="3104964"/>
            <a:ext cx="1097280" cy="10972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23" name="Freeform 153">
            <a:extLst>
              <a:ext uri="{FF2B5EF4-FFF2-40B4-BE49-F238E27FC236}">
                <a16:creationId xmlns:a16="http://schemas.microsoft.com/office/drawing/2014/main" id="{2809D0B7-037D-864E-96BF-C5A17BE32ACF}"/>
              </a:ext>
            </a:extLst>
          </p:cNvPr>
          <p:cNvSpPr>
            <a:spLocks noEditPoints="1"/>
          </p:cNvSpPr>
          <p:nvPr/>
        </p:nvSpPr>
        <p:spPr bwMode="auto">
          <a:xfrm>
            <a:off x="7832395" y="3339925"/>
            <a:ext cx="648826" cy="534328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F9E84-0C79-FA4A-9553-35E8D80B86ED}"/>
              </a:ext>
            </a:extLst>
          </p:cNvPr>
          <p:cNvSpPr txBox="1"/>
          <p:nvPr/>
        </p:nvSpPr>
        <p:spPr>
          <a:xfrm>
            <a:off x="7174808" y="4202244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Регистрация</a:t>
            </a:r>
            <a:br>
              <a:rPr lang="en-US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инцидента</a:t>
            </a:r>
          </a:p>
        </p:txBody>
      </p:sp>
    </p:spTree>
    <p:extLst>
      <p:ext uri="{BB962C8B-B14F-4D97-AF65-F5344CB8AC3E}">
        <p14:creationId xmlns:p14="http://schemas.microsoft.com/office/powerpoint/2010/main" val="36574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4E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4E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2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 – объект инвентаризации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8C0B0-23B8-ED4F-BD07-D4AC40933482}"/>
              </a:ext>
            </a:extLst>
          </p:cNvPr>
          <p:cNvSpPr/>
          <p:nvPr/>
        </p:nvSpPr>
        <p:spPr>
          <a:xfrm>
            <a:off x="5068342" y="1557177"/>
            <a:ext cx="2055316" cy="515784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Атрибуты актива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07557-0A2C-AA4F-892C-46100EF8B435}"/>
              </a:ext>
            </a:extLst>
          </p:cNvPr>
          <p:cNvSpPr/>
          <p:nvPr/>
        </p:nvSpPr>
        <p:spPr>
          <a:xfrm>
            <a:off x="1407595" y="2651280"/>
            <a:ext cx="2180927" cy="515784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Базовые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BD5FA-69EF-BE4B-B2A5-91632A34C713}"/>
              </a:ext>
            </a:extLst>
          </p:cNvPr>
          <p:cNvSpPr/>
          <p:nvPr/>
        </p:nvSpPr>
        <p:spPr>
          <a:xfrm>
            <a:off x="3806223" y="2651280"/>
            <a:ext cx="2180927" cy="51578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Дополнительные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46C36-2E94-2740-9443-5D5A8840BF89}"/>
              </a:ext>
            </a:extLst>
          </p:cNvPr>
          <p:cNvSpPr/>
          <p:nvPr/>
        </p:nvSpPr>
        <p:spPr>
          <a:xfrm>
            <a:off x="6204850" y="2651280"/>
            <a:ext cx="2180927" cy="5157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Мета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601A5-9D2B-7A4D-9EC9-9A440486B17D}"/>
              </a:ext>
            </a:extLst>
          </p:cNvPr>
          <p:cNvSpPr/>
          <p:nvPr/>
        </p:nvSpPr>
        <p:spPr>
          <a:xfrm>
            <a:off x="1407596" y="3166770"/>
            <a:ext cx="2180927" cy="2232414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ru-RU" sz="1400" dirty="0">
                <a:latin typeface="Trebuchet MS" panose="020B0703020202090204" pitchFamily="34" charset="0"/>
              </a:rPr>
              <a:t>Набор атрибутов, определяющий отпечаток актива. Совокупность которых определяет уникальность актива.</a:t>
            </a:r>
            <a:endParaRPr lang="en-US" sz="1400" dirty="0">
              <a:latin typeface="Trebuchet MS" panose="020B070302020209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CDC9E6-86BD-EF48-BF21-83707BBE56E9}"/>
              </a:ext>
            </a:extLst>
          </p:cNvPr>
          <p:cNvSpPr/>
          <p:nvPr/>
        </p:nvSpPr>
        <p:spPr>
          <a:xfrm>
            <a:off x="8603478" y="2651280"/>
            <a:ext cx="2180927" cy="515784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FFFFFF"/>
                </a:solidFill>
                <a:latin typeface="Trebuchet MS" panose="020B0703020202090204" pitchFamily="34" charset="0"/>
              </a:rPr>
              <a:t>Исходные</a:t>
            </a:r>
            <a:endParaRPr lang="en-US" sz="18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2D60E4A-656E-4648-ABDE-BB2DDFB3BC03}"/>
              </a:ext>
            </a:extLst>
          </p:cNvPr>
          <p:cNvSpPr/>
          <p:nvPr/>
        </p:nvSpPr>
        <p:spPr>
          <a:xfrm>
            <a:off x="3803236" y="3166770"/>
            <a:ext cx="2180927" cy="2232414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ru-RU" sz="1400" dirty="0">
                <a:latin typeface="Trebuchet MS" panose="020B0703020202090204" pitchFamily="34" charset="0"/>
              </a:rPr>
              <a:t>Атрибуты, значения которых важны для инвентаризации и смежных модулей. Они не являются уникальными.</a:t>
            </a:r>
            <a:endParaRPr lang="en-US" sz="1400" dirty="0">
              <a:latin typeface="Trebuchet MS" panose="020B070302020209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96964CB-8AD0-BE41-8160-606E7039F82F}"/>
              </a:ext>
            </a:extLst>
          </p:cNvPr>
          <p:cNvSpPr/>
          <p:nvPr/>
        </p:nvSpPr>
        <p:spPr>
          <a:xfrm>
            <a:off x="6198876" y="3166770"/>
            <a:ext cx="2180927" cy="22324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ru-RU" sz="1400" dirty="0">
                <a:latin typeface="Trebuchet MS" panose="020B0703020202090204" pitchFamily="34" charset="0"/>
              </a:rPr>
              <a:t>Атрибуты, сформированные модулем инвентаризации. Требуются для отслеживания жизненного цикла актива.</a:t>
            </a:r>
            <a:endParaRPr lang="en-US" sz="1400" dirty="0">
              <a:latin typeface="Trebuchet MS" panose="020B070302020209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F292E5F-DDB8-244B-B4AE-0811774B7556}"/>
              </a:ext>
            </a:extLst>
          </p:cNvPr>
          <p:cNvSpPr/>
          <p:nvPr/>
        </p:nvSpPr>
        <p:spPr>
          <a:xfrm>
            <a:off x="8594516" y="3166770"/>
            <a:ext cx="2180927" cy="2232414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ru-RU" sz="1400" dirty="0">
                <a:latin typeface="Trebuchet MS" panose="020B0703020202090204" pitchFamily="34" charset="0"/>
              </a:rPr>
              <a:t>Все атрибуты от источников данных на базе которых были построены активы</a:t>
            </a:r>
            <a:endParaRPr lang="en-US" sz="1400" dirty="0">
              <a:latin typeface="Trebuchet MS" panose="020B0703020202090204" pitchFamily="34" charset="0"/>
            </a:endParaRP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4FD6C4A2-6B26-4F47-B830-F7F68FE649A2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4007871" y="563150"/>
            <a:ext cx="578319" cy="359794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5">
            <a:extLst>
              <a:ext uri="{FF2B5EF4-FFF2-40B4-BE49-F238E27FC236}">
                <a16:creationId xmlns:a16="http://schemas.microsoft.com/office/drawing/2014/main" id="{A3BE3619-F9E6-6E43-A1A9-B21DAC93C407}"/>
              </a:ext>
            </a:extLst>
          </p:cNvPr>
          <p:cNvCxnSpPr>
            <a:stCxn id="4" idx="2"/>
            <a:endCxn id="9" idx="0"/>
          </p:cNvCxnSpPr>
          <p:nvPr/>
        </p:nvCxnSpPr>
        <p:spPr>
          <a:xfrm rot="16200000" flipH="1">
            <a:off x="7605812" y="563149"/>
            <a:ext cx="578319" cy="3597942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8">
            <a:extLst>
              <a:ext uri="{FF2B5EF4-FFF2-40B4-BE49-F238E27FC236}">
                <a16:creationId xmlns:a16="http://schemas.microsoft.com/office/drawing/2014/main" id="{623833E8-2C25-3043-8828-0BE5D728BB02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16200000" flipH="1">
            <a:off x="6406498" y="1762463"/>
            <a:ext cx="578319" cy="1199314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1">
            <a:extLst>
              <a:ext uri="{FF2B5EF4-FFF2-40B4-BE49-F238E27FC236}">
                <a16:creationId xmlns:a16="http://schemas.microsoft.com/office/drawing/2014/main" id="{6C8CD9DE-C3DD-614F-8737-7DC9DC867E96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5400000">
            <a:off x="5207185" y="1762464"/>
            <a:ext cx="578319" cy="1199313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9D3D064-1D3F-1A41-A19C-83FC1E54F9BA}"/>
              </a:ext>
            </a:extLst>
          </p:cNvPr>
          <p:cNvSpPr txBox="1">
            <a:spLocks/>
          </p:cNvSpPr>
          <p:nvPr/>
        </p:nvSpPr>
        <p:spPr>
          <a:xfrm>
            <a:off x="914400" y="844315"/>
            <a:ext cx="10363200" cy="4064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Составные компоненты</a:t>
            </a:r>
            <a:r>
              <a:rPr lang="en-US" sz="1800" dirty="0"/>
              <a:t> </a:t>
            </a:r>
            <a:r>
              <a:rPr lang="ru-RU" sz="1800" dirty="0"/>
              <a:t>актива</a:t>
            </a:r>
            <a:endParaRPr lang="en-US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00975B-7CAF-1546-A909-6A4DB81D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483" y="4941168"/>
            <a:ext cx="578320" cy="5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актива пользователя</a:t>
            </a:r>
            <a:endParaRPr lang="en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9D3D064-1D3F-1A41-A19C-83FC1E54F9BA}"/>
              </a:ext>
            </a:extLst>
          </p:cNvPr>
          <p:cNvSpPr txBox="1">
            <a:spLocks/>
          </p:cNvSpPr>
          <p:nvPr/>
        </p:nvSpPr>
        <p:spPr>
          <a:xfrm>
            <a:off x="914400" y="844315"/>
            <a:ext cx="10363200" cy="4064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Платонов Георгий Александрович (</a:t>
            </a:r>
            <a:r>
              <a:rPr lang="en" sz="1800" dirty="0">
                <a:solidFill>
                  <a:srgbClr val="57565A"/>
                </a:solidFill>
              </a:rPr>
              <a:t>IT Volga Wave Inc.</a:t>
            </a:r>
            <a:r>
              <a:rPr lang="ru-RU" sz="1800" dirty="0">
                <a:solidFill>
                  <a:srgbClr val="57565A"/>
                </a:solidFill>
              </a:rPr>
              <a:t>)</a:t>
            </a:r>
            <a:r>
              <a:rPr lang="ru-RU" sz="1800" dirty="0"/>
              <a:t> 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0B665-2708-5D4C-8DA6-A38D7E5BA796}"/>
              </a:ext>
            </a:extLst>
          </p:cNvPr>
          <p:cNvSpPr txBox="1"/>
          <p:nvPr/>
        </p:nvSpPr>
        <p:spPr>
          <a:xfrm>
            <a:off x="914400" y="1537803"/>
            <a:ext cx="5056227" cy="451342"/>
          </a:xfrm>
          <a:prstGeom prst="rect">
            <a:avLst/>
          </a:prstGeom>
          <a:solidFill>
            <a:schemeClr val="accent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Базовые</a:t>
            </a:r>
            <a:r>
              <a:rPr lang="en-US" sz="2133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атрибуты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6FBD9-D33A-2545-88E5-B996F3AAAD4C}"/>
              </a:ext>
            </a:extLst>
          </p:cNvPr>
          <p:cNvSpPr txBox="1"/>
          <p:nvPr/>
        </p:nvSpPr>
        <p:spPr>
          <a:xfrm>
            <a:off x="914400" y="1989145"/>
            <a:ext cx="5056227" cy="1691883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ФИО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latin typeface="Trebuchet MS" panose="020B0703020202090204" pitchFamily="34" charset="0"/>
              </a:rPr>
              <a:t> </a:t>
            </a:r>
            <a:r>
              <a:rPr lang="ru-RU" sz="1150" dirty="0">
                <a:latin typeface="Trebuchet MS" panose="020B0703020202090204" pitchFamily="34" charset="0"/>
              </a:rPr>
              <a:t>Платонов Георгий Александрович</a:t>
            </a:r>
            <a:endParaRPr lang="en-US" sz="115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Телефон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latin typeface="Trebuchet MS" panose="020B0703020202090204" pitchFamily="34" charset="0"/>
              </a:rPr>
              <a:t> +73886019344</a:t>
            </a: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Дата рождения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sz="1150" dirty="0">
                <a:latin typeface="Trebuchet MS" panose="020B0703020202090204" pitchFamily="34" charset="0"/>
              </a:rPr>
              <a:t>1981-02-12</a:t>
            </a: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Табельный номер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en-US" sz="1150" dirty="0">
                <a:latin typeface="Trebuchet MS" panose="020B0703020202090204" pitchFamily="34" charset="0"/>
              </a:rPr>
              <a:t>191526</a:t>
            </a:r>
            <a:endParaRPr lang="ru-RU" sz="115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УЗ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latin typeface="Trebuchet MS" panose="020B0703020202090204" pitchFamily="34" charset="0"/>
              </a:rPr>
              <a:t> </a:t>
            </a:r>
            <a:r>
              <a:rPr lang="en-US" sz="1150" dirty="0" err="1">
                <a:latin typeface="Trebuchet MS" panose="020B0703020202090204" pitchFamily="34" charset="0"/>
              </a:rPr>
              <a:t>PlatonovGA</a:t>
            </a:r>
            <a:endParaRPr lang="en-US" sz="115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50" dirty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rPr>
              <a:t>Email:</a:t>
            </a:r>
            <a:r>
              <a:rPr lang="en-US" sz="1150" dirty="0">
                <a:latin typeface="Trebuchet MS" panose="020B0703020202090204" pitchFamily="34" charset="0"/>
              </a:rPr>
              <a:t> </a:t>
            </a:r>
            <a:r>
              <a:rPr lang="en-US" sz="1150" dirty="0" err="1">
                <a:latin typeface="Trebuchet MS" panose="020B0703020202090204" pitchFamily="34" charset="0"/>
              </a:rPr>
              <a:t>PlatonovGA@it.volga.wave</a:t>
            </a:r>
            <a:endParaRPr lang="en-US" sz="1150" dirty="0">
              <a:latin typeface="Trebuchet MS" panose="020B070302020209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EEF52-EF8E-CE47-BDF9-ACC8C0DA89E9}"/>
              </a:ext>
            </a:extLst>
          </p:cNvPr>
          <p:cNvSpPr txBox="1"/>
          <p:nvPr/>
        </p:nvSpPr>
        <p:spPr>
          <a:xfrm>
            <a:off x="914400" y="3847942"/>
            <a:ext cx="5056227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Мета атрибуты</a:t>
            </a:r>
            <a:endParaRPr lang="en-US" sz="2133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B7C5F3-FD25-1046-9ACF-D9D455D818A0}"/>
              </a:ext>
            </a:extLst>
          </p:cNvPr>
          <p:cNvSpPr txBox="1"/>
          <p:nvPr/>
        </p:nvSpPr>
        <p:spPr>
          <a:xfrm>
            <a:off x="914400" y="4299284"/>
            <a:ext cx="5056227" cy="171440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Дата создания актива</a:t>
            </a:r>
            <a:r>
              <a:rPr lang="en-US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04.11.2021, 16:12:41</a:t>
            </a:r>
            <a:b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</a:br>
            <a:r>
              <a:rPr lang="ru-RU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Дата обновления актива</a:t>
            </a:r>
            <a:r>
              <a:rPr lang="en-US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05.11.2021, 14:14:02</a:t>
            </a:r>
            <a:b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</a:br>
            <a:r>
              <a:rPr lang="ru-RU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Статус актуальности данных</a:t>
            </a:r>
            <a:r>
              <a:rPr lang="en-US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Норма</a:t>
            </a:r>
            <a:b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</a:br>
            <a:r>
              <a:rPr lang="ru-RU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Категория актива</a:t>
            </a:r>
            <a:r>
              <a:rPr lang="en-US" sz="115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identity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73B83-E63C-E648-B96E-FE48F11C6B97}"/>
              </a:ext>
            </a:extLst>
          </p:cNvPr>
          <p:cNvSpPr txBox="1"/>
          <p:nvPr/>
        </p:nvSpPr>
        <p:spPr>
          <a:xfrm>
            <a:off x="6218633" y="1537803"/>
            <a:ext cx="5056227" cy="451342"/>
          </a:xfrm>
          <a:prstGeom prst="rect">
            <a:avLst/>
          </a:prstGeom>
          <a:solidFill>
            <a:schemeClr val="accent3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Дополнительные атрибуты</a:t>
            </a:r>
            <a:endParaRPr lang="en-US" sz="2133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295442-9124-3E43-BDFA-E9680C941C38}"/>
              </a:ext>
            </a:extLst>
          </p:cNvPr>
          <p:cNvSpPr txBox="1"/>
          <p:nvPr/>
        </p:nvSpPr>
        <p:spPr>
          <a:xfrm>
            <a:off x="6221373" y="1989145"/>
            <a:ext cx="5056227" cy="1691883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Организация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en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IT Volga Wave Inc.</a:t>
            </a:r>
            <a:endParaRPr lang="ru-RU" sz="1150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Отдел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Отдел 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IT</a:t>
            </a:r>
            <a:endParaRPr lang="ru-RU" sz="1150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Должность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Программист</a:t>
            </a:r>
            <a:endParaRPr lang="en-US" sz="1150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Рабочий статус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Работающий</a:t>
            </a: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Город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ru-RU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Екатеринбург</a:t>
            </a:r>
            <a:endParaRPr lang="en-US" sz="1150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Домен</a:t>
            </a:r>
            <a:r>
              <a:rPr lang="en-US" sz="115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7565A"/>
                </a:solidFill>
                <a:latin typeface="Trebuchet MS" panose="020B0703020202090204" pitchFamily="34" charset="0"/>
              </a:rPr>
              <a:t> IT.VOLGA.WAVE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BD2374-D0A7-C242-B0FA-35AB8638F0A7}"/>
              </a:ext>
            </a:extLst>
          </p:cNvPr>
          <p:cNvSpPr txBox="1"/>
          <p:nvPr/>
        </p:nvSpPr>
        <p:spPr>
          <a:xfrm>
            <a:off x="6218633" y="3847942"/>
            <a:ext cx="5056227" cy="451342"/>
          </a:xfrm>
          <a:prstGeom prst="rect">
            <a:avLst/>
          </a:prstGeom>
          <a:solidFill>
            <a:schemeClr val="accent5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  <a:latin typeface="Trebuchet MS" panose="020B0703020202090204" pitchFamily="34" charset="0"/>
              </a:rPr>
              <a:t>Исходные атрибуты</a:t>
            </a:r>
            <a:endParaRPr lang="en-US" sz="2133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BA0F9D-CD01-2442-9393-68AFAE5C2D9B}"/>
              </a:ext>
            </a:extLst>
          </p:cNvPr>
          <p:cNvSpPr txBox="1"/>
          <p:nvPr/>
        </p:nvSpPr>
        <p:spPr>
          <a:xfrm>
            <a:off x="6221373" y="4299284"/>
            <a:ext cx="5056227" cy="1691883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AD:</a:t>
            </a:r>
            <a:br>
              <a:rPr lang="en-US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    </a:t>
            </a:r>
            <a:r>
              <a:rPr lang="en" sz="1150" dirty="0" err="1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objectSid</a:t>
            </a:r>
            <a:r>
              <a:rPr lang="en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S-3-10-87-504125499-543765637-445149567-3750</a:t>
            </a:r>
            <a:br>
              <a:rPr lang="en" sz="1150" dirty="0">
                <a:solidFill>
                  <a:srgbClr val="585857"/>
                </a:solidFill>
                <a:latin typeface="Trebuchet MS" panose="020B0703020202090204" pitchFamily="34" charset="0"/>
              </a:rPr>
            </a:br>
            <a:r>
              <a:rPr lang="en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   </a:t>
            </a:r>
            <a:r>
              <a:rPr lang="en" sz="1150" dirty="0" err="1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userAccountControl</a:t>
            </a:r>
            <a:r>
              <a:rPr lang="en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NORMAL_ACCOUNT</a:t>
            </a:r>
            <a:br>
              <a:rPr lang="en" sz="1150" dirty="0">
                <a:solidFill>
                  <a:srgbClr val="585857"/>
                </a:solidFill>
                <a:latin typeface="Trebuchet MS" panose="020B0703020202090204" pitchFamily="34" charset="0"/>
              </a:rPr>
            </a:br>
            <a:r>
              <a:rPr lang="en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1C:</a:t>
            </a:r>
            <a:br>
              <a:rPr lang="en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    </a:t>
            </a:r>
            <a:r>
              <a:rPr lang="ru-RU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Последний статус</a:t>
            </a:r>
            <a:r>
              <a:rPr lang="en-US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</a:t>
            </a:r>
            <a:r>
              <a:rPr lang="ru-RU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перевод</a:t>
            </a:r>
            <a:br>
              <a:rPr lang="ru-RU" sz="1150" dirty="0">
                <a:solidFill>
                  <a:srgbClr val="585857"/>
                </a:solidFill>
                <a:latin typeface="Trebuchet MS" panose="020B0703020202090204" pitchFamily="34" charset="0"/>
              </a:rPr>
            </a:br>
            <a:r>
              <a:rPr lang="ru-RU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   </a:t>
            </a:r>
            <a:r>
              <a:rPr lang="ru-RU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Дата изменения</a:t>
            </a:r>
            <a:r>
              <a:rPr lang="en-US" sz="1150" dirty="0">
                <a:solidFill>
                  <a:schemeClr val="accent5">
                    <a:lumMod val="50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1150" dirty="0">
                <a:solidFill>
                  <a:srgbClr val="585857"/>
                </a:solidFill>
                <a:latin typeface="Trebuchet MS" panose="020B0703020202090204" pitchFamily="34" charset="0"/>
              </a:rPr>
              <a:t> 2020-11-30</a:t>
            </a:r>
            <a:endParaRPr lang="en-US" sz="1150" dirty="0">
              <a:solidFill>
                <a:srgbClr val="57565A"/>
              </a:solidFill>
              <a:latin typeface="Trebuchet MS" panose="020B070302020209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AF5854-DAB4-1846-9424-4F1FD1D9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08" y="5483049"/>
            <a:ext cx="662935" cy="5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20436" y="2132856"/>
            <a:ext cx="2127437" cy="406400"/>
            <a:chOff x="6862622" y="1733550"/>
            <a:chExt cx="1595578" cy="304800"/>
          </a:xfrm>
        </p:grpSpPr>
        <p:sp>
          <p:nvSpPr>
            <p:cNvPr id="14" name="Chevron 13"/>
            <p:cNvSpPr/>
            <p:nvPr/>
          </p:nvSpPr>
          <p:spPr>
            <a:xfrm>
              <a:off x="6862622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5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617114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98702" y="2132856"/>
            <a:ext cx="2127437" cy="406400"/>
            <a:chOff x="5318416" y="1733550"/>
            <a:chExt cx="1595578" cy="304800"/>
          </a:xfrm>
        </p:grpSpPr>
        <p:sp>
          <p:nvSpPr>
            <p:cNvPr id="13" name="Chevron 12"/>
            <p:cNvSpPr/>
            <p:nvPr/>
          </p:nvSpPr>
          <p:spPr>
            <a:xfrm>
              <a:off x="5318416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072908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70947" y="2132856"/>
            <a:ext cx="2127437" cy="406400"/>
            <a:chOff x="3774211" y="1733550"/>
            <a:chExt cx="1595578" cy="304800"/>
          </a:xfrm>
        </p:grpSpPr>
        <p:sp>
          <p:nvSpPr>
            <p:cNvPr id="12" name="Chevron 11"/>
            <p:cNvSpPr/>
            <p:nvPr/>
          </p:nvSpPr>
          <p:spPr>
            <a:xfrm>
              <a:off x="3774211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528703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20889" y="2139200"/>
            <a:ext cx="2127437" cy="406400"/>
            <a:chOff x="2230005" y="1733550"/>
            <a:chExt cx="1595578" cy="304800"/>
          </a:xfrm>
        </p:grpSpPr>
        <p:sp>
          <p:nvSpPr>
            <p:cNvPr id="11" name="Chevron 10"/>
            <p:cNvSpPr/>
            <p:nvPr/>
          </p:nvSpPr>
          <p:spPr>
            <a:xfrm>
              <a:off x="2230005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84497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3869"/>
            <a:ext cx="10363200" cy="817561"/>
          </a:xfrm>
        </p:spPr>
        <p:txBody>
          <a:bodyPr/>
          <a:lstStyle/>
          <a:p>
            <a:r>
              <a:rPr lang="ru-RU" dirty="0"/>
              <a:t>Формирование активов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Процесс настройки типа активов на базе источников данных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5917" y="3053600"/>
            <a:ext cx="708120" cy="708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30547" y="3053600"/>
            <a:ext cx="708120" cy="7081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0605" y="3047256"/>
            <a:ext cx="708120" cy="7081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08360" y="3047256"/>
            <a:ext cx="708120" cy="7081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730094" y="3047256"/>
            <a:ext cx="708120" cy="70812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7342" y="1631200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1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4529" y="1631200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2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4586" y="1624856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4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92341" y="1624856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5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14075" y="1624856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6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957421" y="2545600"/>
            <a:ext cx="0" cy="5080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984607" y="2545600"/>
            <a:ext cx="0" cy="5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034665" y="2539256"/>
            <a:ext cx="0" cy="50800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9062420" y="2539256"/>
            <a:ext cx="0" cy="50800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1084154" y="2539256"/>
            <a:ext cx="0" cy="5080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35486" y="3955693"/>
            <a:ext cx="198581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solidFill>
                  <a:srgbClr val="57565A"/>
                </a:solidFill>
                <a:latin typeface="Trebuchet MS" panose="020B0703020202090204" pitchFamily="34" charset="0"/>
              </a:rPr>
              <a:t>Атрибуты</a:t>
            </a:r>
            <a:br>
              <a:rPr lang="ru-RU" sz="1467" dirty="0">
                <a:latin typeface="Trebuchet MS" panose="020B0703020202090204" pitchFamily="34" charset="0"/>
              </a:rPr>
            </a:br>
            <a:r>
              <a:rPr lang="ru-RU" sz="1467" dirty="0">
                <a:latin typeface="Trebuchet MS" panose="020B0703020202090204" pitchFamily="34" charset="0"/>
              </a:rPr>
              <a:t>Формирование набора базовых и дополнительных атрибутов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91701" y="3955693"/>
            <a:ext cx="1985813" cy="109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Источники</a:t>
            </a:r>
          </a:p>
          <a:p>
            <a:pPr algn="ctr"/>
            <a:r>
              <a:rPr lang="ru-RU" sz="1467" dirty="0">
                <a:latin typeface="Trebuchet MS" panose="020B0703020202090204" pitchFamily="34" charset="0"/>
              </a:rPr>
              <a:t>Указание источников инвентаризации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1759" y="3949349"/>
            <a:ext cx="198581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Объединение</a:t>
            </a:r>
            <a:endParaRPr lang="en-US" sz="2133" dirty="0">
              <a:latin typeface="Trebuchet MS" panose="020B0703020202090204" pitchFamily="34" charset="0"/>
            </a:endParaRPr>
          </a:p>
          <a:p>
            <a:pPr algn="ctr"/>
            <a:r>
              <a:rPr lang="ru-RU" sz="1467" dirty="0">
                <a:latin typeface="Trebuchet MS" panose="020B0703020202090204" pitchFamily="34" charset="0"/>
              </a:rPr>
              <a:t>Формирование правил сопоставления источников данных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69514" y="3949349"/>
            <a:ext cx="198581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Приоритеты</a:t>
            </a:r>
            <a:endParaRPr lang="en-US" sz="2133" dirty="0">
              <a:latin typeface="Trebuchet MS" panose="020B0703020202090204" pitchFamily="34" charset="0"/>
            </a:endParaRPr>
          </a:p>
          <a:p>
            <a:pPr algn="ctr"/>
            <a:r>
              <a:rPr lang="ru-RU" sz="1467" dirty="0">
                <a:latin typeface="Trebuchet MS" panose="020B0703020202090204" pitchFamily="34" charset="0"/>
              </a:rPr>
              <a:t>Настройка приоритетов источников данных для атрибутов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091248" y="3949349"/>
            <a:ext cx="1985813" cy="109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solidFill>
                  <a:srgbClr val="57565A"/>
                </a:solidFill>
                <a:latin typeface="Trebuchet MS" panose="020B0703020202090204" pitchFamily="34" charset="0"/>
              </a:rPr>
              <a:t>Именование</a:t>
            </a:r>
            <a:br>
              <a:rPr lang="ru-RU" sz="1467" dirty="0">
                <a:latin typeface="Trebuchet MS" panose="020B0703020202090204" pitchFamily="34" charset="0"/>
              </a:rPr>
            </a:br>
            <a:r>
              <a:rPr lang="ru-RU" sz="1467" dirty="0">
                <a:latin typeface="Trebuchet MS" panose="020B0703020202090204" pitchFamily="34" charset="0"/>
              </a:rPr>
              <a:t>Назначение названия</a:t>
            </a:r>
            <a:r>
              <a:rPr lang="en-US" sz="1467" dirty="0">
                <a:latin typeface="Trebuchet MS" panose="020B0703020202090204" pitchFamily="34" charset="0"/>
              </a:rPr>
              <a:t> </a:t>
            </a:r>
            <a:r>
              <a:rPr lang="ru-RU" sz="1467" dirty="0">
                <a:latin typeface="Trebuchet MS" panose="020B0703020202090204" pitchFamily="34" charset="0"/>
              </a:rPr>
              <a:t>и категории активов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6298" y="2139200"/>
            <a:ext cx="2127437" cy="406400"/>
            <a:chOff x="685800" y="1733550"/>
            <a:chExt cx="1595578" cy="304800"/>
          </a:xfrm>
        </p:grpSpPr>
        <p:sp>
          <p:nvSpPr>
            <p:cNvPr id="5" name="Chevron 4"/>
            <p:cNvSpPr/>
            <p:nvPr/>
          </p:nvSpPr>
          <p:spPr>
            <a:xfrm>
              <a:off x="685800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440292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rebuchet MS" panose="020B0703020202090204" pitchFamily="34" charset="0"/>
              </a:endParaRPr>
            </a:p>
          </p:txBody>
        </p:sp>
      </p:grpSp>
      <p:sp useBgFill="1">
        <p:nvSpPr>
          <p:cNvPr id="67" name="Chevron 66"/>
          <p:cNvSpPr/>
          <p:nvPr/>
        </p:nvSpPr>
        <p:spPr bwMode="white">
          <a:xfrm>
            <a:off x="-1998976" y="2076261"/>
            <a:ext cx="2127437" cy="519589"/>
          </a:xfrm>
          <a:prstGeom prst="chevron">
            <a:avLst>
              <a:gd name="adj" fmla="val 32323"/>
            </a:avLst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66" name="Freeform 99">
            <a:extLst>
              <a:ext uri="{FF2B5EF4-FFF2-40B4-BE49-F238E27FC236}">
                <a16:creationId xmlns:a16="http://schemas.microsoft.com/office/drawing/2014/main" id="{29662D0B-2670-854A-9C27-1B1302A0F8E3}"/>
              </a:ext>
            </a:extLst>
          </p:cNvPr>
          <p:cNvSpPr>
            <a:spLocks noEditPoints="1"/>
          </p:cNvSpPr>
          <p:nvPr/>
        </p:nvSpPr>
        <p:spPr bwMode="auto">
          <a:xfrm>
            <a:off x="745033" y="3242598"/>
            <a:ext cx="424774" cy="292495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68" name="Freeform 40">
            <a:extLst>
              <a:ext uri="{FF2B5EF4-FFF2-40B4-BE49-F238E27FC236}">
                <a16:creationId xmlns:a16="http://schemas.microsoft.com/office/drawing/2014/main" id="{AB639285-BCB8-034C-A787-B30A8BABCDAF}"/>
              </a:ext>
            </a:extLst>
          </p:cNvPr>
          <p:cNvSpPr>
            <a:spLocks noEditPoints="1"/>
          </p:cNvSpPr>
          <p:nvPr/>
        </p:nvSpPr>
        <p:spPr bwMode="auto">
          <a:xfrm>
            <a:off x="2859006" y="3251504"/>
            <a:ext cx="251202" cy="327245"/>
          </a:xfrm>
          <a:custGeom>
            <a:avLst/>
            <a:gdLst>
              <a:gd name="T0" fmla="*/ 283 w 283"/>
              <a:gd name="T1" fmla="*/ 46 h 369"/>
              <a:gd name="T2" fmla="*/ 0 w 283"/>
              <a:gd name="T3" fmla="*/ 46 h 369"/>
              <a:gd name="T4" fmla="*/ 10 w 283"/>
              <a:gd name="T5" fmla="*/ 133 h 369"/>
              <a:gd name="T6" fmla="*/ 0 w 283"/>
              <a:gd name="T7" fmla="*/ 219 h 369"/>
              <a:gd name="T8" fmla="*/ 0 w 283"/>
              <a:gd name="T9" fmla="*/ 253 h 369"/>
              <a:gd name="T10" fmla="*/ 142 w 283"/>
              <a:gd name="T11" fmla="*/ 369 h 369"/>
              <a:gd name="T12" fmla="*/ 283 w 283"/>
              <a:gd name="T13" fmla="*/ 253 h 369"/>
              <a:gd name="T14" fmla="*/ 283 w 283"/>
              <a:gd name="T15" fmla="*/ 219 h 369"/>
              <a:gd name="T16" fmla="*/ 274 w 283"/>
              <a:gd name="T17" fmla="*/ 133 h 369"/>
              <a:gd name="T18" fmla="*/ 274 w 283"/>
              <a:gd name="T19" fmla="*/ 323 h 369"/>
              <a:gd name="T20" fmla="*/ 10 w 283"/>
              <a:gd name="T21" fmla="*/ 323 h 369"/>
              <a:gd name="T22" fmla="*/ 142 w 283"/>
              <a:gd name="T23" fmla="*/ 299 h 369"/>
              <a:gd name="T24" fmla="*/ 274 w 283"/>
              <a:gd name="T25" fmla="*/ 323 h 369"/>
              <a:gd name="T26" fmla="*/ 10 w 283"/>
              <a:gd name="T27" fmla="*/ 253 h 369"/>
              <a:gd name="T28" fmla="*/ 142 w 283"/>
              <a:gd name="T29" fmla="*/ 265 h 369"/>
              <a:gd name="T30" fmla="*/ 274 w 283"/>
              <a:gd name="T31" fmla="*/ 253 h 369"/>
              <a:gd name="T32" fmla="*/ 274 w 283"/>
              <a:gd name="T33" fmla="*/ 219 h 369"/>
              <a:gd name="T34" fmla="*/ 263 w 283"/>
              <a:gd name="T35" fmla="*/ 233 h 369"/>
              <a:gd name="T36" fmla="*/ 20 w 283"/>
              <a:gd name="T37" fmla="*/ 233 h 369"/>
              <a:gd name="T38" fmla="*/ 10 w 283"/>
              <a:gd name="T39" fmla="*/ 219 h 369"/>
              <a:gd name="T40" fmla="*/ 142 w 283"/>
              <a:gd name="T41" fmla="*/ 195 h 369"/>
              <a:gd name="T42" fmla="*/ 274 w 283"/>
              <a:gd name="T43" fmla="*/ 219 h 369"/>
              <a:gd name="T44" fmla="*/ 10 w 283"/>
              <a:gd name="T45" fmla="*/ 150 h 369"/>
              <a:gd name="T46" fmla="*/ 142 w 283"/>
              <a:gd name="T47" fmla="*/ 161 h 369"/>
              <a:gd name="T48" fmla="*/ 274 w 283"/>
              <a:gd name="T49" fmla="*/ 150 h 369"/>
              <a:gd name="T50" fmla="*/ 274 w 283"/>
              <a:gd name="T51" fmla="*/ 115 h 369"/>
              <a:gd name="T52" fmla="*/ 263 w 283"/>
              <a:gd name="T53" fmla="*/ 129 h 369"/>
              <a:gd name="T54" fmla="*/ 21 w 283"/>
              <a:gd name="T55" fmla="*/ 129 h 369"/>
              <a:gd name="T56" fmla="*/ 10 w 283"/>
              <a:gd name="T57" fmla="*/ 115 h 369"/>
              <a:gd name="T58" fmla="*/ 142 w 283"/>
              <a:gd name="T59" fmla="*/ 92 h 369"/>
              <a:gd name="T60" fmla="*/ 274 w 283"/>
              <a:gd name="T61" fmla="*/ 115 h 369"/>
              <a:gd name="T62" fmla="*/ 10 w 283"/>
              <a:gd name="T63" fmla="*/ 46 h 369"/>
              <a:gd name="T64" fmla="*/ 274 w 283"/>
              <a:gd name="T65" fmla="*/ 46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69">
                <a:moveTo>
                  <a:pt x="283" y="115"/>
                </a:moveTo>
                <a:cubicBezTo>
                  <a:pt x="283" y="46"/>
                  <a:pt x="283" y="46"/>
                  <a:pt x="283" y="46"/>
                </a:cubicBezTo>
                <a:cubicBezTo>
                  <a:pt x="283" y="16"/>
                  <a:pt x="210" y="0"/>
                  <a:pt x="142" y="0"/>
                </a:cubicBezTo>
                <a:cubicBezTo>
                  <a:pt x="73" y="0"/>
                  <a:pt x="0" y="16"/>
                  <a:pt x="0" y="4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2"/>
                  <a:pt x="4" y="128"/>
                  <a:pt x="10" y="133"/>
                </a:cubicBezTo>
                <a:cubicBezTo>
                  <a:pt x="3" y="138"/>
                  <a:pt x="0" y="144"/>
                  <a:pt x="0" y="1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6"/>
                  <a:pt x="4" y="231"/>
                  <a:pt x="10" y="236"/>
                </a:cubicBezTo>
                <a:cubicBezTo>
                  <a:pt x="3" y="242"/>
                  <a:pt x="0" y="247"/>
                  <a:pt x="0" y="25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53"/>
                  <a:pt x="73" y="369"/>
                  <a:pt x="142" y="369"/>
                </a:cubicBezTo>
                <a:cubicBezTo>
                  <a:pt x="210" y="369"/>
                  <a:pt x="283" y="353"/>
                  <a:pt x="283" y="323"/>
                </a:cubicBezTo>
                <a:cubicBezTo>
                  <a:pt x="283" y="253"/>
                  <a:pt x="283" y="253"/>
                  <a:pt x="283" y="253"/>
                </a:cubicBezTo>
                <a:cubicBezTo>
                  <a:pt x="283" y="247"/>
                  <a:pt x="280" y="242"/>
                  <a:pt x="274" y="236"/>
                </a:cubicBezTo>
                <a:cubicBezTo>
                  <a:pt x="280" y="231"/>
                  <a:pt x="283" y="226"/>
                  <a:pt x="283" y="219"/>
                </a:cubicBezTo>
                <a:cubicBezTo>
                  <a:pt x="283" y="150"/>
                  <a:pt x="283" y="150"/>
                  <a:pt x="283" y="150"/>
                </a:cubicBezTo>
                <a:cubicBezTo>
                  <a:pt x="283" y="144"/>
                  <a:pt x="280" y="138"/>
                  <a:pt x="274" y="133"/>
                </a:cubicBezTo>
                <a:cubicBezTo>
                  <a:pt x="280" y="128"/>
                  <a:pt x="283" y="122"/>
                  <a:pt x="283" y="115"/>
                </a:cubicBezTo>
                <a:close/>
                <a:moveTo>
                  <a:pt x="274" y="323"/>
                </a:moveTo>
                <a:cubicBezTo>
                  <a:pt x="274" y="340"/>
                  <a:pt x="220" y="359"/>
                  <a:pt x="142" y="359"/>
                </a:cubicBezTo>
                <a:cubicBezTo>
                  <a:pt x="64" y="359"/>
                  <a:pt x="10" y="340"/>
                  <a:pt x="10" y="323"/>
                </a:cubicBezTo>
                <a:cubicBezTo>
                  <a:pt x="10" y="271"/>
                  <a:pt x="10" y="271"/>
                  <a:pt x="10" y="271"/>
                </a:cubicBezTo>
                <a:cubicBezTo>
                  <a:pt x="31" y="289"/>
                  <a:pt x="88" y="299"/>
                  <a:pt x="142" y="299"/>
                </a:cubicBezTo>
                <a:cubicBezTo>
                  <a:pt x="196" y="299"/>
                  <a:pt x="252" y="289"/>
                  <a:pt x="274" y="271"/>
                </a:cubicBezTo>
                <a:lnTo>
                  <a:pt x="274" y="323"/>
                </a:lnTo>
                <a:close/>
                <a:moveTo>
                  <a:pt x="142" y="290"/>
                </a:moveTo>
                <a:cubicBezTo>
                  <a:pt x="64" y="290"/>
                  <a:pt x="10" y="271"/>
                  <a:pt x="10" y="253"/>
                </a:cubicBezTo>
                <a:cubicBezTo>
                  <a:pt x="10" y="249"/>
                  <a:pt x="14" y="245"/>
                  <a:pt x="18" y="242"/>
                </a:cubicBezTo>
                <a:cubicBezTo>
                  <a:pt x="43" y="257"/>
                  <a:pt x="94" y="265"/>
                  <a:pt x="142" y="265"/>
                </a:cubicBezTo>
                <a:cubicBezTo>
                  <a:pt x="190" y="265"/>
                  <a:pt x="240" y="257"/>
                  <a:pt x="266" y="242"/>
                </a:cubicBezTo>
                <a:cubicBezTo>
                  <a:pt x="270" y="245"/>
                  <a:pt x="274" y="249"/>
                  <a:pt x="274" y="253"/>
                </a:cubicBezTo>
                <a:cubicBezTo>
                  <a:pt x="274" y="271"/>
                  <a:pt x="220" y="290"/>
                  <a:pt x="142" y="290"/>
                </a:cubicBezTo>
                <a:close/>
                <a:moveTo>
                  <a:pt x="274" y="219"/>
                </a:moveTo>
                <a:cubicBezTo>
                  <a:pt x="274" y="223"/>
                  <a:pt x="271" y="228"/>
                  <a:pt x="264" y="232"/>
                </a:cubicBezTo>
                <a:cubicBezTo>
                  <a:pt x="264" y="232"/>
                  <a:pt x="264" y="232"/>
                  <a:pt x="263" y="233"/>
                </a:cubicBezTo>
                <a:cubicBezTo>
                  <a:pt x="244" y="245"/>
                  <a:pt x="199" y="255"/>
                  <a:pt x="142" y="255"/>
                </a:cubicBezTo>
                <a:cubicBezTo>
                  <a:pt x="84" y="255"/>
                  <a:pt x="40" y="245"/>
                  <a:pt x="20" y="233"/>
                </a:cubicBezTo>
                <a:cubicBezTo>
                  <a:pt x="20" y="232"/>
                  <a:pt x="20" y="232"/>
                  <a:pt x="19" y="232"/>
                </a:cubicBezTo>
                <a:cubicBezTo>
                  <a:pt x="13" y="228"/>
                  <a:pt x="10" y="223"/>
                  <a:pt x="10" y="219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31" y="186"/>
                  <a:pt x="88" y="195"/>
                  <a:pt x="142" y="195"/>
                </a:cubicBezTo>
                <a:cubicBezTo>
                  <a:pt x="196" y="195"/>
                  <a:pt x="252" y="186"/>
                  <a:pt x="274" y="167"/>
                </a:cubicBezTo>
                <a:lnTo>
                  <a:pt x="274" y="219"/>
                </a:lnTo>
                <a:close/>
                <a:moveTo>
                  <a:pt x="142" y="186"/>
                </a:moveTo>
                <a:cubicBezTo>
                  <a:pt x="64" y="186"/>
                  <a:pt x="10" y="167"/>
                  <a:pt x="10" y="150"/>
                </a:cubicBezTo>
                <a:cubicBezTo>
                  <a:pt x="10" y="145"/>
                  <a:pt x="14" y="141"/>
                  <a:pt x="18" y="138"/>
                </a:cubicBezTo>
                <a:cubicBezTo>
                  <a:pt x="43" y="153"/>
                  <a:pt x="94" y="161"/>
                  <a:pt x="142" y="161"/>
                </a:cubicBezTo>
                <a:cubicBezTo>
                  <a:pt x="190" y="161"/>
                  <a:pt x="240" y="153"/>
                  <a:pt x="266" y="138"/>
                </a:cubicBezTo>
                <a:cubicBezTo>
                  <a:pt x="270" y="141"/>
                  <a:pt x="274" y="145"/>
                  <a:pt x="274" y="150"/>
                </a:cubicBezTo>
                <a:cubicBezTo>
                  <a:pt x="274" y="167"/>
                  <a:pt x="220" y="186"/>
                  <a:pt x="142" y="186"/>
                </a:cubicBezTo>
                <a:close/>
                <a:moveTo>
                  <a:pt x="274" y="115"/>
                </a:moveTo>
                <a:cubicBezTo>
                  <a:pt x="274" y="120"/>
                  <a:pt x="271" y="124"/>
                  <a:pt x="264" y="128"/>
                </a:cubicBezTo>
                <a:cubicBezTo>
                  <a:pt x="264" y="128"/>
                  <a:pt x="263" y="129"/>
                  <a:pt x="263" y="129"/>
                </a:cubicBezTo>
                <a:cubicBezTo>
                  <a:pt x="243" y="142"/>
                  <a:pt x="199" y="152"/>
                  <a:pt x="142" y="152"/>
                </a:cubicBezTo>
                <a:cubicBezTo>
                  <a:pt x="85" y="152"/>
                  <a:pt x="40" y="142"/>
                  <a:pt x="21" y="129"/>
                </a:cubicBezTo>
                <a:cubicBezTo>
                  <a:pt x="20" y="129"/>
                  <a:pt x="20" y="128"/>
                  <a:pt x="19" y="128"/>
                </a:cubicBezTo>
                <a:cubicBezTo>
                  <a:pt x="13" y="124"/>
                  <a:pt x="10" y="120"/>
                  <a:pt x="10" y="115"/>
                </a:cubicBezTo>
                <a:cubicBezTo>
                  <a:pt x="10" y="63"/>
                  <a:pt x="10" y="63"/>
                  <a:pt x="10" y="63"/>
                </a:cubicBezTo>
                <a:cubicBezTo>
                  <a:pt x="31" y="82"/>
                  <a:pt x="88" y="92"/>
                  <a:pt x="142" y="92"/>
                </a:cubicBezTo>
                <a:cubicBezTo>
                  <a:pt x="196" y="92"/>
                  <a:pt x="252" y="82"/>
                  <a:pt x="274" y="63"/>
                </a:cubicBezTo>
                <a:lnTo>
                  <a:pt x="274" y="115"/>
                </a:lnTo>
                <a:close/>
                <a:moveTo>
                  <a:pt x="142" y="82"/>
                </a:moveTo>
                <a:cubicBezTo>
                  <a:pt x="64" y="82"/>
                  <a:pt x="10" y="63"/>
                  <a:pt x="10" y="46"/>
                </a:cubicBezTo>
                <a:cubicBezTo>
                  <a:pt x="10" y="29"/>
                  <a:pt x="64" y="10"/>
                  <a:pt x="142" y="10"/>
                </a:cubicBezTo>
                <a:cubicBezTo>
                  <a:pt x="220" y="10"/>
                  <a:pt x="274" y="29"/>
                  <a:pt x="274" y="46"/>
                </a:cubicBezTo>
                <a:cubicBezTo>
                  <a:pt x="274" y="63"/>
                  <a:pt x="220" y="82"/>
                  <a:pt x="142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69" name="Picture 49">
            <a:extLst>
              <a:ext uri="{FF2B5EF4-FFF2-40B4-BE49-F238E27FC236}">
                <a16:creationId xmlns:a16="http://schemas.microsoft.com/office/drawing/2014/main" id="{AC1FCF01-1BE7-F64C-AD17-4A9FB1309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053" y="3213796"/>
            <a:ext cx="395224" cy="3952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13A71E3-C72B-8841-9F93-E1506BE23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001" y="3162400"/>
            <a:ext cx="374838" cy="478517"/>
          </a:xfrm>
          <a:prstGeom prst="rect">
            <a:avLst/>
          </a:prstGeom>
        </p:spPr>
      </p:pic>
      <p:sp>
        <p:nvSpPr>
          <p:cNvPr id="71" name="Freeform 104">
            <a:extLst>
              <a:ext uri="{FF2B5EF4-FFF2-40B4-BE49-F238E27FC236}">
                <a16:creationId xmlns:a16="http://schemas.microsoft.com/office/drawing/2014/main" id="{56C81C72-2596-9B4A-93C6-E206C24458DA}"/>
              </a:ext>
            </a:extLst>
          </p:cNvPr>
          <p:cNvSpPr>
            <a:spLocks noEditPoints="1"/>
          </p:cNvSpPr>
          <p:nvPr/>
        </p:nvSpPr>
        <p:spPr bwMode="auto">
          <a:xfrm>
            <a:off x="10920487" y="3179743"/>
            <a:ext cx="347165" cy="440368"/>
          </a:xfrm>
          <a:custGeom>
            <a:avLst/>
            <a:gdLst>
              <a:gd name="T0" fmla="*/ 480 w 620"/>
              <a:gd name="T1" fmla="*/ 419 h 787"/>
              <a:gd name="T2" fmla="*/ 618 w 620"/>
              <a:gd name="T3" fmla="*/ 203 h 787"/>
              <a:gd name="T4" fmla="*/ 606 w 620"/>
              <a:gd name="T5" fmla="*/ 196 h 787"/>
              <a:gd name="T6" fmla="*/ 396 w 620"/>
              <a:gd name="T7" fmla="*/ 319 h 787"/>
              <a:gd name="T8" fmla="*/ 524 w 620"/>
              <a:gd name="T9" fmla="*/ 97 h 787"/>
              <a:gd name="T10" fmla="*/ 382 w 620"/>
              <a:gd name="T11" fmla="*/ 314 h 787"/>
              <a:gd name="T12" fmla="*/ 259 w 620"/>
              <a:gd name="T13" fmla="*/ 303 h 787"/>
              <a:gd name="T14" fmla="*/ 419 w 620"/>
              <a:gd name="T15" fmla="*/ 27 h 787"/>
              <a:gd name="T16" fmla="*/ 245 w 620"/>
              <a:gd name="T17" fmla="*/ 299 h 787"/>
              <a:gd name="T18" fmla="*/ 292 w 620"/>
              <a:gd name="T19" fmla="*/ 11 h 787"/>
              <a:gd name="T20" fmla="*/ 280 w 620"/>
              <a:gd name="T21" fmla="*/ 4 h 787"/>
              <a:gd name="T22" fmla="*/ 153 w 620"/>
              <a:gd name="T23" fmla="*/ 212 h 787"/>
              <a:gd name="T24" fmla="*/ 153 w 620"/>
              <a:gd name="T25" fmla="*/ 213 h 787"/>
              <a:gd name="T26" fmla="*/ 0 w 620"/>
              <a:gd name="T27" fmla="*/ 779 h 787"/>
              <a:gd name="T28" fmla="*/ 0 w 620"/>
              <a:gd name="T29" fmla="*/ 780 h 787"/>
              <a:gd name="T30" fmla="*/ 0 w 620"/>
              <a:gd name="T31" fmla="*/ 781 h 787"/>
              <a:gd name="T32" fmla="*/ 0 w 620"/>
              <a:gd name="T33" fmla="*/ 782 h 787"/>
              <a:gd name="T34" fmla="*/ 1 w 620"/>
              <a:gd name="T35" fmla="*/ 784 h 787"/>
              <a:gd name="T36" fmla="*/ 2 w 620"/>
              <a:gd name="T37" fmla="*/ 785 h 787"/>
              <a:gd name="T38" fmla="*/ 2 w 620"/>
              <a:gd name="T39" fmla="*/ 786 h 787"/>
              <a:gd name="T40" fmla="*/ 4 w 620"/>
              <a:gd name="T41" fmla="*/ 786 h 787"/>
              <a:gd name="T42" fmla="*/ 5 w 620"/>
              <a:gd name="T43" fmla="*/ 787 h 787"/>
              <a:gd name="T44" fmla="*/ 5 w 620"/>
              <a:gd name="T45" fmla="*/ 787 h 787"/>
              <a:gd name="T46" fmla="*/ 7 w 620"/>
              <a:gd name="T47" fmla="*/ 787 h 787"/>
              <a:gd name="T48" fmla="*/ 521 w 620"/>
              <a:gd name="T49" fmla="*/ 787 h 787"/>
              <a:gd name="T50" fmla="*/ 521 w 620"/>
              <a:gd name="T51" fmla="*/ 773 h 787"/>
              <a:gd name="T52" fmla="*/ 479 w 620"/>
              <a:gd name="T53" fmla="*/ 420 h 787"/>
              <a:gd name="T54" fmla="*/ 317 w 620"/>
              <a:gd name="T55" fmla="*/ 322 h 787"/>
              <a:gd name="T56" fmla="*/ 129 w 620"/>
              <a:gd name="T57" fmla="*/ 719 h 787"/>
              <a:gd name="T58" fmla="*/ 46 w 620"/>
              <a:gd name="T59" fmla="*/ 661 h 787"/>
              <a:gd name="T60" fmla="*/ 317 w 620"/>
              <a:gd name="T61" fmla="*/ 322 h 787"/>
              <a:gd name="T62" fmla="*/ 43 w 620"/>
              <a:gd name="T63" fmla="*/ 675 h 787"/>
              <a:gd name="T64" fmla="*/ 117 w 620"/>
              <a:gd name="T65" fmla="*/ 730 h 787"/>
              <a:gd name="T66" fmla="*/ 16 w 620"/>
              <a:gd name="T67" fmla="*/ 773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20" h="787">
                <a:moveTo>
                  <a:pt x="479" y="420"/>
                </a:moveTo>
                <a:cubicBezTo>
                  <a:pt x="479" y="419"/>
                  <a:pt x="480" y="419"/>
                  <a:pt x="480" y="419"/>
                </a:cubicBezTo>
                <a:cubicBezTo>
                  <a:pt x="480" y="419"/>
                  <a:pt x="480" y="419"/>
                  <a:pt x="480" y="419"/>
                </a:cubicBezTo>
                <a:cubicBezTo>
                  <a:pt x="618" y="203"/>
                  <a:pt x="618" y="203"/>
                  <a:pt x="618" y="203"/>
                </a:cubicBezTo>
                <a:cubicBezTo>
                  <a:pt x="620" y="200"/>
                  <a:pt x="619" y="196"/>
                  <a:pt x="616" y="193"/>
                </a:cubicBezTo>
                <a:cubicBezTo>
                  <a:pt x="613" y="191"/>
                  <a:pt x="608" y="192"/>
                  <a:pt x="606" y="196"/>
                </a:cubicBezTo>
                <a:cubicBezTo>
                  <a:pt x="475" y="401"/>
                  <a:pt x="475" y="401"/>
                  <a:pt x="475" y="401"/>
                </a:cubicBezTo>
                <a:cubicBezTo>
                  <a:pt x="450" y="353"/>
                  <a:pt x="423" y="330"/>
                  <a:pt x="396" y="319"/>
                </a:cubicBezTo>
                <a:cubicBezTo>
                  <a:pt x="527" y="107"/>
                  <a:pt x="527" y="107"/>
                  <a:pt x="527" y="107"/>
                </a:cubicBezTo>
                <a:cubicBezTo>
                  <a:pt x="529" y="103"/>
                  <a:pt x="528" y="99"/>
                  <a:pt x="524" y="97"/>
                </a:cubicBezTo>
                <a:cubicBezTo>
                  <a:pt x="521" y="95"/>
                  <a:pt x="517" y="96"/>
                  <a:pt x="515" y="99"/>
                </a:cubicBezTo>
                <a:cubicBezTo>
                  <a:pt x="382" y="314"/>
                  <a:pt x="382" y="314"/>
                  <a:pt x="382" y="314"/>
                </a:cubicBezTo>
                <a:cubicBezTo>
                  <a:pt x="360" y="308"/>
                  <a:pt x="338" y="308"/>
                  <a:pt x="317" y="308"/>
                </a:cubicBezTo>
                <a:cubicBezTo>
                  <a:pt x="297" y="308"/>
                  <a:pt x="278" y="308"/>
                  <a:pt x="259" y="303"/>
                </a:cubicBezTo>
                <a:cubicBezTo>
                  <a:pt x="421" y="36"/>
                  <a:pt x="421" y="36"/>
                  <a:pt x="421" y="36"/>
                </a:cubicBezTo>
                <a:cubicBezTo>
                  <a:pt x="423" y="33"/>
                  <a:pt x="422" y="29"/>
                  <a:pt x="419" y="27"/>
                </a:cubicBezTo>
                <a:cubicBezTo>
                  <a:pt x="415" y="25"/>
                  <a:pt x="411" y="26"/>
                  <a:pt x="409" y="29"/>
                </a:cubicBezTo>
                <a:cubicBezTo>
                  <a:pt x="245" y="299"/>
                  <a:pt x="245" y="299"/>
                  <a:pt x="245" y="299"/>
                </a:cubicBezTo>
                <a:cubicBezTo>
                  <a:pt x="218" y="288"/>
                  <a:pt x="192" y="265"/>
                  <a:pt x="167" y="216"/>
                </a:cubicBezTo>
                <a:cubicBezTo>
                  <a:pt x="292" y="11"/>
                  <a:pt x="292" y="11"/>
                  <a:pt x="292" y="11"/>
                </a:cubicBezTo>
                <a:cubicBezTo>
                  <a:pt x="294" y="8"/>
                  <a:pt x="293" y="4"/>
                  <a:pt x="289" y="2"/>
                </a:cubicBezTo>
                <a:cubicBezTo>
                  <a:pt x="286" y="0"/>
                  <a:pt x="282" y="1"/>
                  <a:pt x="280" y="4"/>
                </a:cubicBezTo>
                <a:cubicBezTo>
                  <a:pt x="153" y="212"/>
                  <a:pt x="153" y="212"/>
                  <a:pt x="153" y="212"/>
                </a:cubicBezTo>
                <a:cubicBezTo>
                  <a:pt x="153" y="212"/>
                  <a:pt x="153" y="212"/>
                  <a:pt x="153" y="212"/>
                </a:cubicBezTo>
                <a:cubicBezTo>
                  <a:pt x="153" y="212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0" y="779"/>
                  <a:pt x="0" y="779"/>
                  <a:pt x="0" y="779"/>
                </a:cubicBezTo>
                <a:cubicBezTo>
                  <a:pt x="0" y="779"/>
                  <a:pt x="0" y="779"/>
                  <a:pt x="0" y="779"/>
                </a:cubicBezTo>
                <a:cubicBezTo>
                  <a:pt x="0" y="779"/>
                  <a:pt x="0" y="779"/>
                  <a:pt x="0" y="779"/>
                </a:cubicBezTo>
                <a:cubicBezTo>
                  <a:pt x="0" y="780"/>
                  <a:pt x="0" y="780"/>
                  <a:pt x="0" y="780"/>
                </a:cubicBezTo>
                <a:cubicBezTo>
                  <a:pt x="0" y="780"/>
                  <a:pt x="0" y="780"/>
                  <a:pt x="0" y="780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781"/>
                  <a:pt x="0" y="781"/>
                  <a:pt x="0" y="782"/>
                </a:cubicBezTo>
                <a:cubicBezTo>
                  <a:pt x="0" y="782"/>
                  <a:pt x="0" y="782"/>
                  <a:pt x="0" y="782"/>
                </a:cubicBezTo>
                <a:cubicBezTo>
                  <a:pt x="0" y="782"/>
                  <a:pt x="1" y="783"/>
                  <a:pt x="1" y="783"/>
                </a:cubicBezTo>
                <a:cubicBezTo>
                  <a:pt x="1" y="783"/>
                  <a:pt x="1" y="783"/>
                  <a:pt x="1" y="784"/>
                </a:cubicBezTo>
                <a:cubicBezTo>
                  <a:pt x="1" y="784"/>
                  <a:pt x="1" y="784"/>
                  <a:pt x="1" y="784"/>
                </a:cubicBezTo>
                <a:cubicBezTo>
                  <a:pt x="1" y="784"/>
                  <a:pt x="1" y="784"/>
                  <a:pt x="2" y="785"/>
                </a:cubicBezTo>
                <a:cubicBezTo>
                  <a:pt x="2" y="785"/>
                  <a:pt x="2" y="785"/>
                  <a:pt x="2" y="785"/>
                </a:cubicBezTo>
                <a:cubicBezTo>
                  <a:pt x="2" y="785"/>
                  <a:pt x="2" y="785"/>
                  <a:pt x="2" y="786"/>
                </a:cubicBezTo>
                <a:cubicBezTo>
                  <a:pt x="3" y="786"/>
                  <a:pt x="3" y="786"/>
                  <a:pt x="3" y="786"/>
                </a:cubicBezTo>
                <a:cubicBezTo>
                  <a:pt x="3" y="786"/>
                  <a:pt x="3" y="786"/>
                  <a:pt x="4" y="786"/>
                </a:cubicBezTo>
                <a:cubicBezTo>
                  <a:pt x="4" y="787"/>
                  <a:pt x="4" y="787"/>
                  <a:pt x="4" y="787"/>
                </a:cubicBezTo>
                <a:cubicBezTo>
                  <a:pt x="4" y="787"/>
                  <a:pt x="5" y="787"/>
                  <a:pt x="5" y="787"/>
                </a:cubicBezTo>
                <a:cubicBezTo>
                  <a:pt x="5" y="787"/>
                  <a:pt x="5" y="787"/>
                  <a:pt x="5" y="787"/>
                </a:cubicBezTo>
                <a:cubicBezTo>
                  <a:pt x="5" y="787"/>
                  <a:pt x="5" y="787"/>
                  <a:pt x="5" y="787"/>
                </a:cubicBezTo>
                <a:cubicBezTo>
                  <a:pt x="6" y="787"/>
                  <a:pt x="7" y="787"/>
                  <a:pt x="7" y="787"/>
                </a:cubicBezTo>
                <a:cubicBezTo>
                  <a:pt x="7" y="787"/>
                  <a:pt x="7" y="787"/>
                  <a:pt x="7" y="787"/>
                </a:cubicBezTo>
                <a:cubicBezTo>
                  <a:pt x="7" y="787"/>
                  <a:pt x="7" y="787"/>
                  <a:pt x="7" y="787"/>
                </a:cubicBezTo>
                <a:cubicBezTo>
                  <a:pt x="521" y="787"/>
                  <a:pt x="521" y="787"/>
                  <a:pt x="521" y="787"/>
                </a:cubicBezTo>
                <a:cubicBezTo>
                  <a:pt x="525" y="787"/>
                  <a:pt x="528" y="784"/>
                  <a:pt x="528" y="780"/>
                </a:cubicBezTo>
                <a:cubicBezTo>
                  <a:pt x="528" y="777"/>
                  <a:pt x="525" y="773"/>
                  <a:pt x="521" y="773"/>
                </a:cubicBezTo>
                <a:cubicBezTo>
                  <a:pt x="90" y="773"/>
                  <a:pt x="90" y="773"/>
                  <a:pt x="90" y="773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79" y="420"/>
                  <a:pt x="479" y="420"/>
                  <a:pt x="479" y="420"/>
                </a:cubicBezTo>
                <a:close/>
                <a:moveTo>
                  <a:pt x="317" y="322"/>
                </a:moveTo>
                <a:cubicBezTo>
                  <a:pt x="370" y="322"/>
                  <a:pt x="420" y="322"/>
                  <a:pt x="466" y="413"/>
                </a:cubicBezTo>
                <a:cubicBezTo>
                  <a:pt x="129" y="719"/>
                  <a:pt x="129" y="719"/>
                  <a:pt x="129" y="719"/>
                </a:cubicBezTo>
                <a:cubicBezTo>
                  <a:pt x="119" y="718"/>
                  <a:pt x="106" y="705"/>
                  <a:pt x="94" y="693"/>
                </a:cubicBezTo>
                <a:cubicBezTo>
                  <a:pt x="80" y="679"/>
                  <a:pt x="64" y="663"/>
                  <a:pt x="46" y="661"/>
                </a:cubicBezTo>
                <a:cubicBezTo>
                  <a:pt x="161" y="234"/>
                  <a:pt x="161" y="234"/>
                  <a:pt x="161" y="234"/>
                </a:cubicBezTo>
                <a:cubicBezTo>
                  <a:pt x="209" y="322"/>
                  <a:pt x="264" y="322"/>
                  <a:pt x="317" y="322"/>
                </a:cubicBezTo>
                <a:close/>
                <a:moveTo>
                  <a:pt x="16" y="773"/>
                </a:moveTo>
                <a:cubicBezTo>
                  <a:pt x="43" y="675"/>
                  <a:pt x="43" y="675"/>
                  <a:pt x="43" y="675"/>
                </a:cubicBezTo>
                <a:cubicBezTo>
                  <a:pt x="56" y="674"/>
                  <a:pt x="70" y="689"/>
                  <a:pt x="84" y="703"/>
                </a:cubicBezTo>
                <a:cubicBezTo>
                  <a:pt x="95" y="714"/>
                  <a:pt x="106" y="725"/>
                  <a:pt x="117" y="730"/>
                </a:cubicBezTo>
                <a:cubicBezTo>
                  <a:pt x="69" y="773"/>
                  <a:pt x="69" y="773"/>
                  <a:pt x="69" y="773"/>
                </a:cubicBezTo>
                <a:lnTo>
                  <a:pt x="16" y="7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grpSp>
        <p:nvGrpSpPr>
          <p:cNvPr id="72" name="Group 5">
            <a:extLst>
              <a:ext uri="{FF2B5EF4-FFF2-40B4-BE49-F238E27FC236}">
                <a16:creationId xmlns:a16="http://schemas.microsoft.com/office/drawing/2014/main" id="{047ECDF4-FADB-224F-88DF-31C10982CBF4}"/>
              </a:ext>
            </a:extLst>
          </p:cNvPr>
          <p:cNvGrpSpPr/>
          <p:nvPr/>
        </p:nvGrpSpPr>
        <p:grpSpPr>
          <a:xfrm>
            <a:off x="3943191" y="2136087"/>
            <a:ext cx="2127437" cy="406400"/>
            <a:chOff x="2230005" y="1733550"/>
            <a:chExt cx="1595578" cy="304800"/>
          </a:xfrm>
        </p:grpSpPr>
        <p:sp>
          <p:nvSpPr>
            <p:cNvPr id="73" name="Chevron 10">
              <a:extLst>
                <a:ext uri="{FF2B5EF4-FFF2-40B4-BE49-F238E27FC236}">
                  <a16:creationId xmlns:a16="http://schemas.microsoft.com/office/drawing/2014/main" id="{2236DAEF-1164-E74B-9F22-C520AF21FC37}"/>
                </a:ext>
              </a:extLst>
            </p:cNvPr>
            <p:cNvSpPr/>
            <p:nvPr/>
          </p:nvSpPr>
          <p:spPr>
            <a:xfrm>
              <a:off x="2230005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bg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6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4" name="Oval 42">
              <a:extLst>
                <a:ext uri="{FF2B5EF4-FFF2-40B4-BE49-F238E27FC236}">
                  <a16:creationId xmlns:a16="http://schemas.microsoft.com/office/drawing/2014/main" id="{402BF27B-DA92-7E44-8186-5FA3D7527C7D}"/>
                </a:ext>
              </a:extLst>
            </p:cNvPr>
            <p:cNvSpPr/>
            <p:nvPr/>
          </p:nvSpPr>
          <p:spPr>
            <a:xfrm>
              <a:off x="2984497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6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75" name="Oval 16">
            <a:extLst>
              <a:ext uri="{FF2B5EF4-FFF2-40B4-BE49-F238E27FC236}">
                <a16:creationId xmlns:a16="http://schemas.microsoft.com/office/drawing/2014/main" id="{2F2BA7CF-285F-1749-A860-95F483A2C7BB}"/>
              </a:ext>
            </a:extLst>
          </p:cNvPr>
          <p:cNvSpPr/>
          <p:nvPr/>
        </p:nvSpPr>
        <p:spPr>
          <a:xfrm>
            <a:off x="4652849" y="3050487"/>
            <a:ext cx="708120" cy="70812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Rectangle 21">
            <a:extLst>
              <a:ext uri="{FF2B5EF4-FFF2-40B4-BE49-F238E27FC236}">
                <a16:creationId xmlns:a16="http://schemas.microsoft.com/office/drawing/2014/main" id="{4DF96623-5445-9C45-ABD0-366E09CF0D14}"/>
              </a:ext>
            </a:extLst>
          </p:cNvPr>
          <p:cNvSpPr/>
          <p:nvPr/>
        </p:nvSpPr>
        <p:spPr>
          <a:xfrm>
            <a:off x="4836830" y="1628087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3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cxnSp>
        <p:nvCxnSpPr>
          <p:cNvPr id="77" name="Straight Connector 27">
            <a:extLst>
              <a:ext uri="{FF2B5EF4-FFF2-40B4-BE49-F238E27FC236}">
                <a16:creationId xmlns:a16="http://schemas.microsoft.com/office/drawing/2014/main" id="{D49B15D7-EEDD-2F4D-99C7-035A82D2E7E6}"/>
              </a:ext>
            </a:extLst>
          </p:cNvPr>
          <p:cNvCxnSpPr/>
          <p:nvPr/>
        </p:nvCxnSpPr>
        <p:spPr>
          <a:xfrm flipH="1" flipV="1">
            <a:off x="5006909" y="2542487"/>
            <a:ext cx="0" cy="50800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37">
            <a:extLst>
              <a:ext uri="{FF2B5EF4-FFF2-40B4-BE49-F238E27FC236}">
                <a16:creationId xmlns:a16="http://schemas.microsoft.com/office/drawing/2014/main" id="{8A214E85-6665-7742-95D5-576312CC1ABB}"/>
              </a:ext>
            </a:extLst>
          </p:cNvPr>
          <p:cNvSpPr/>
          <p:nvPr/>
        </p:nvSpPr>
        <p:spPr>
          <a:xfrm>
            <a:off x="3908792" y="3967120"/>
            <a:ext cx="2127436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Нормализация</a:t>
            </a:r>
          </a:p>
          <a:p>
            <a:pPr algn="ctr"/>
            <a:r>
              <a:rPr lang="ru-RU" sz="1467" dirty="0">
                <a:latin typeface="Trebuchet MS" panose="020B0703020202090204" pitchFamily="34" charset="0"/>
              </a:rPr>
              <a:t>Сопоставление имен полей источников данных и указанных атрибутов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80" name="Freeform 145">
            <a:extLst>
              <a:ext uri="{FF2B5EF4-FFF2-40B4-BE49-F238E27FC236}">
                <a16:creationId xmlns:a16="http://schemas.microsoft.com/office/drawing/2014/main" id="{E951EE43-24D0-0848-8DD0-3FA7CCF8A1E6}"/>
              </a:ext>
            </a:extLst>
          </p:cNvPr>
          <p:cNvSpPr>
            <a:spLocks noEditPoints="1"/>
          </p:cNvSpPr>
          <p:nvPr/>
        </p:nvSpPr>
        <p:spPr bwMode="auto">
          <a:xfrm>
            <a:off x="4843242" y="3189487"/>
            <a:ext cx="330796" cy="443069"/>
          </a:xfrm>
          <a:custGeom>
            <a:avLst/>
            <a:gdLst>
              <a:gd name="T0" fmla="*/ 472 w 479"/>
              <a:gd name="T1" fmla="*/ 641 h 641"/>
              <a:gd name="T2" fmla="*/ 0 w 479"/>
              <a:gd name="T3" fmla="*/ 36 h 641"/>
              <a:gd name="T4" fmla="*/ 57 w 479"/>
              <a:gd name="T5" fmla="*/ 36 h 641"/>
              <a:gd name="T6" fmla="*/ 14 w 479"/>
              <a:gd name="T7" fmla="*/ 627 h 641"/>
              <a:gd name="T8" fmla="*/ 406 w 479"/>
              <a:gd name="T9" fmla="*/ 43 h 641"/>
              <a:gd name="T10" fmla="*/ 392 w 479"/>
              <a:gd name="T11" fmla="*/ 65 h 641"/>
              <a:gd name="T12" fmla="*/ 406 w 479"/>
              <a:gd name="T13" fmla="*/ 7 h 641"/>
              <a:gd name="T14" fmla="*/ 479 w 479"/>
              <a:gd name="T15" fmla="*/ 36 h 641"/>
              <a:gd name="T16" fmla="*/ 244 w 479"/>
              <a:gd name="T17" fmla="*/ 43 h 641"/>
              <a:gd name="T18" fmla="*/ 266 w 479"/>
              <a:gd name="T19" fmla="*/ 29 h 641"/>
              <a:gd name="T20" fmla="*/ 237 w 479"/>
              <a:gd name="T21" fmla="*/ 0 h 641"/>
              <a:gd name="T22" fmla="*/ 237 w 479"/>
              <a:gd name="T23" fmla="*/ 72 h 641"/>
              <a:gd name="T24" fmla="*/ 190 w 479"/>
              <a:gd name="T25" fmla="*/ 43 h 641"/>
              <a:gd name="T26" fmla="*/ 212 w 479"/>
              <a:gd name="T27" fmla="*/ 29 h 641"/>
              <a:gd name="T28" fmla="*/ 183 w 479"/>
              <a:gd name="T29" fmla="*/ 0 h 641"/>
              <a:gd name="T30" fmla="*/ 183 w 479"/>
              <a:gd name="T31" fmla="*/ 72 h 641"/>
              <a:gd name="T32" fmla="*/ 135 w 479"/>
              <a:gd name="T33" fmla="*/ 43 h 641"/>
              <a:gd name="T34" fmla="*/ 157 w 479"/>
              <a:gd name="T35" fmla="*/ 29 h 641"/>
              <a:gd name="T36" fmla="*/ 128 w 479"/>
              <a:gd name="T37" fmla="*/ 0 h 641"/>
              <a:gd name="T38" fmla="*/ 128 w 479"/>
              <a:gd name="T39" fmla="*/ 72 h 641"/>
              <a:gd name="T40" fmla="*/ 81 w 479"/>
              <a:gd name="T41" fmla="*/ 43 h 641"/>
              <a:gd name="T42" fmla="*/ 103 w 479"/>
              <a:gd name="T43" fmla="*/ 29 h 641"/>
              <a:gd name="T44" fmla="*/ 74 w 479"/>
              <a:gd name="T45" fmla="*/ 0 h 641"/>
              <a:gd name="T46" fmla="*/ 74 w 479"/>
              <a:gd name="T47" fmla="*/ 72 h 641"/>
              <a:gd name="T48" fmla="*/ 352 w 479"/>
              <a:gd name="T49" fmla="*/ 43 h 641"/>
              <a:gd name="T50" fmla="*/ 374 w 479"/>
              <a:gd name="T51" fmla="*/ 29 h 641"/>
              <a:gd name="T52" fmla="*/ 345 w 479"/>
              <a:gd name="T53" fmla="*/ 0 h 641"/>
              <a:gd name="T54" fmla="*/ 345 w 479"/>
              <a:gd name="T55" fmla="*/ 72 h 641"/>
              <a:gd name="T56" fmla="*/ 298 w 479"/>
              <a:gd name="T57" fmla="*/ 43 h 641"/>
              <a:gd name="T58" fmla="*/ 320 w 479"/>
              <a:gd name="T59" fmla="*/ 29 h 641"/>
              <a:gd name="T60" fmla="*/ 291 w 479"/>
              <a:gd name="T61" fmla="*/ 0 h 641"/>
              <a:gd name="T62" fmla="*/ 291 w 479"/>
              <a:gd name="T63" fmla="*/ 72 h 641"/>
              <a:gd name="T64" fmla="*/ 73 w 479"/>
              <a:gd name="T65" fmla="*/ 554 h 641"/>
              <a:gd name="T66" fmla="*/ 406 w 479"/>
              <a:gd name="T67" fmla="*/ 554 h 641"/>
              <a:gd name="T68" fmla="*/ 80 w 479"/>
              <a:gd name="T69" fmla="*/ 488 h 641"/>
              <a:gd name="T70" fmla="*/ 399 w 479"/>
              <a:gd name="T71" fmla="*/ 502 h 641"/>
              <a:gd name="T72" fmla="*/ 399 w 479"/>
              <a:gd name="T73" fmla="*/ 428 h 641"/>
              <a:gd name="T74" fmla="*/ 80 w 479"/>
              <a:gd name="T75" fmla="*/ 442 h 641"/>
              <a:gd name="T76" fmla="*/ 399 w 479"/>
              <a:gd name="T77" fmla="*/ 428 h 641"/>
              <a:gd name="T78" fmla="*/ 73 w 479"/>
              <a:gd name="T79" fmla="*/ 376 h 641"/>
              <a:gd name="T80" fmla="*/ 406 w 479"/>
              <a:gd name="T81" fmla="*/ 376 h 641"/>
              <a:gd name="T82" fmla="*/ 80 w 479"/>
              <a:gd name="T83" fmla="*/ 310 h 641"/>
              <a:gd name="T84" fmla="*/ 399 w 479"/>
              <a:gd name="T85" fmla="*/ 324 h 641"/>
              <a:gd name="T86" fmla="*/ 399 w 479"/>
              <a:gd name="T87" fmla="*/ 250 h 641"/>
              <a:gd name="T88" fmla="*/ 80 w 479"/>
              <a:gd name="T89" fmla="*/ 264 h 641"/>
              <a:gd name="T90" fmla="*/ 399 w 479"/>
              <a:gd name="T91" fmla="*/ 250 h 641"/>
              <a:gd name="T92" fmla="*/ 73 w 479"/>
              <a:gd name="T93" fmla="*/ 198 h 641"/>
              <a:gd name="T94" fmla="*/ 406 w 479"/>
              <a:gd name="T95" fmla="*/ 198 h 641"/>
              <a:gd name="T96" fmla="*/ 80 w 479"/>
              <a:gd name="T97" fmla="*/ 131 h 641"/>
              <a:gd name="T98" fmla="*/ 399 w 479"/>
              <a:gd name="T99" fmla="*/ 145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9" h="641">
                <a:moveTo>
                  <a:pt x="479" y="36"/>
                </a:moveTo>
                <a:cubicBezTo>
                  <a:pt x="479" y="634"/>
                  <a:pt x="479" y="634"/>
                  <a:pt x="479" y="634"/>
                </a:cubicBezTo>
                <a:cubicBezTo>
                  <a:pt x="479" y="638"/>
                  <a:pt x="476" y="641"/>
                  <a:pt x="472" y="641"/>
                </a:cubicBezTo>
                <a:cubicBezTo>
                  <a:pt x="7" y="641"/>
                  <a:pt x="7" y="641"/>
                  <a:pt x="7" y="641"/>
                </a:cubicBezTo>
                <a:cubicBezTo>
                  <a:pt x="3" y="641"/>
                  <a:pt x="0" y="638"/>
                  <a:pt x="0" y="63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2"/>
                  <a:pt x="3" y="29"/>
                  <a:pt x="7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29"/>
                  <a:pt x="57" y="32"/>
                  <a:pt x="57" y="36"/>
                </a:cubicBezTo>
                <a:cubicBezTo>
                  <a:pt x="57" y="40"/>
                  <a:pt x="54" y="43"/>
                  <a:pt x="5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627"/>
                  <a:pt x="14" y="627"/>
                  <a:pt x="14" y="627"/>
                </a:cubicBezTo>
                <a:cubicBezTo>
                  <a:pt x="465" y="627"/>
                  <a:pt x="465" y="627"/>
                  <a:pt x="465" y="627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6" y="69"/>
                  <a:pt x="403" y="72"/>
                  <a:pt x="399" y="72"/>
                </a:cubicBezTo>
                <a:cubicBezTo>
                  <a:pt x="395" y="72"/>
                  <a:pt x="392" y="69"/>
                  <a:pt x="392" y="65"/>
                </a:cubicBezTo>
                <a:cubicBezTo>
                  <a:pt x="392" y="7"/>
                  <a:pt x="392" y="7"/>
                  <a:pt x="392" y="7"/>
                </a:cubicBezTo>
                <a:cubicBezTo>
                  <a:pt x="392" y="3"/>
                  <a:pt x="395" y="0"/>
                  <a:pt x="399" y="0"/>
                </a:cubicBezTo>
                <a:cubicBezTo>
                  <a:pt x="403" y="0"/>
                  <a:pt x="406" y="3"/>
                  <a:pt x="406" y="7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72" y="29"/>
                  <a:pt x="472" y="29"/>
                  <a:pt x="472" y="29"/>
                </a:cubicBezTo>
                <a:cubicBezTo>
                  <a:pt x="476" y="29"/>
                  <a:pt x="479" y="32"/>
                  <a:pt x="479" y="36"/>
                </a:cubicBezTo>
                <a:close/>
                <a:moveTo>
                  <a:pt x="237" y="72"/>
                </a:moveTo>
                <a:cubicBezTo>
                  <a:pt x="241" y="72"/>
                  <a:pt x="244" y="69"/>
                  <a:pt x="244" y="65"/>
                </a:cubicBezTo>
                <a:cubicBezTo>
                  <a:pt x="244" y="43"/>
                  <a:pt x="244" y="43"/>
                  <a:pt x="244" y="43"/>
                </a:cubicBezTo>
                <a:cubicBezTo>
                  <a:pt x="266" y="43"/>
                  <a:pt x="266" y="43"/>
                  <a:pt x="266" y="43"/>
                </a:cubicBezTo>
                <a:cubicBezTo>
                  <a:pt x="269" y="43"/>
                  <a:pt x="273" y="40"/>
                  <a:pt x="273" y="36"/>
                </a:cubicBezTo>
                <a:cubicBezTo>
                  <a:pt x="273" y="32"/>
                  <a:pt x="269" y="29"/>
                  <a:pt x="266" y="29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44" y="7"/>
                  <a:pt x="244" y="7"/>
                  <a:pt x="244" y="7"/>
                </a:cubicBezTo>
                <a:cubicBezTo>
                  <a:pt x="244" y="3"/>
                  <a:pt x="241" y="0"/>
                  <a:pt x="237" y="0"/>
                </a:cubicBezTo>
                <a:cubicBezTo>
                  <a:pt x="233" y="0"/>
                  <a:pt x="230" y="3"/>
                  <a:pt x="230" y="7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9"/>
                  <a:pt x="233" y="72"/>
                  <a:pt x="237" y="72"/>
                </a:cubicBezTo>
                <a:close/>
                <a:moveTo>
                  <a:pt x="183" y="72"/>
                </a:moveTo>
                <a:cubicBezTo>
                  <a:pt x="186" y="72"/>
                  <a:pt x="190" y="69"/>
                  <a:pt x="190" y="65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5" y="43"/>
                  <a:pt x="219" y="40"/>
                  <a:pt x="219" y="36"/>
                </a:cubicBezTo>
                <a:cubicBezTo>
                  <a:pt x="219" y="32"/>
                  <a:pt x="215" y="29"/>
                  <a:pt x="212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3"/>
                  <a:pt x="186" y="0"/>
                  <a:pt x="183" y="0"/>
                </a:cubicBezTo>
                <a:cubicBezTo>
                  <a:pt x="179" y="0"/>
                  <a:pt x="176" y="3"/>
                  <a:pt x="176" y="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6" y="69"/>
                  <a:pt x="179" y="72"/>
                  <a:pt x="183" y="72"/>
                </a:cubicBezTo>
                <a:close/>
                <a:moveTo>
                  <a:pt x="128" y="72"/>
                </a:moveTo>
                <a:cubicBezTo>
                  <a:pt x="132" y="72"/>
                  <a:pt x="135" y="69"/>
                  <a:pt x="135" y="65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1" y="43"/>
                  <a:pt x="164" y="40"/>
                  <a:pt x="164" y="36"/>
                </a:cubicBezTo>
                <a:cubicBezTo>
                  <a:pt x="164" y="32"/>
                  <a:pt x="161" y="29"/>
                  <a:pt x="157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7"/>
                  <a:pt x="135" y="7"/>
                  <a:pt x="135" y="7"/>
                </a:cubicBezTo>
                <a:cubicBezTo>
                  <a:pt x="135" y="3"/>
                  <a:pt x="132" y="0"/>
                  <a:pt x="128" y="0"/>
                </a:cubicBezTo>
                <a:cubicBezTo>
                  <a:pt x="125" y="0"/>
                  <a:pt x="121" y="3"/>
                  <a:pt x="121" y="7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9"/>
                  <a:pt x="125" y="72"/>
                  <a:pt x="128" y="72"/>
                </a:cubicBezTo>
                <a:close/>
                <a:moveTo>
                  <a:pt x="74" y="72"/>
                </a:moveTo>
                <a:cubicBezTo>
                  <a:pt x="78" y="72"/>
                  <a:pt x="81" y="69"/>
                  <a:pt x="81" y="65"/>
                </a:cubicBezTo>
                <a:cubicBezTo>
                  <a:pt x="81" y="43"/>
                  <a:pt x="81" y="43"/>
                  <a:pt x="81" y="43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3"/>
                  <a:pt x="110" y="40"/>
                  <a:pt x="110" y="36"/>
                </a:cubicBezTo>
                <a:cubicBezTo>
                  <a:pt x="110" y="32"/>
                  <a:pt x="107" y="29"/>
                  <a:pt x="103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8" y="0"/>
                  <a:pt x="74" y="0"/>
                </a:cubicBezTo>
                <a:cubicBezTo>
                  <a:pt x="71" y="0"/>
                  <a:pt x="67" y="3"/>
                  <a:pt x="67" y="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9"/>
                  <a:pt x="71" y="72"/>
                  <a:pt x="74" y="72"/>
                </a:cubicBezTo>
                <a:close/>
                <a:moveTo>
                  <a:pt x="345" y="72"/>
                </a:moveTo>
                <a:cubicBezTo>
                  <a:pt x="349" y="72"/>
                  <a:pt x="352" y="69"/>
                  <a:pt x="352" y="65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74" y="43"/>
                  <a:pt x="374" y="43"/>
                  <a:pt x="374" y="43"/>
                </a:cubicBezTo>
                <a:cubicBezTo>
                  <a:pt x="378" y="43"/>
                  <a:pt x="381" y="40"/>
                  <a:pt x="381" y="36"/>
                </a:cubicBezTo>
                <a:cubicBezTo>
                  <a:pt x="381" y="32"/>
                  <a:pt x="378" y="29"/>
                  <a:pt x="374" y="29"/>
                </a:cubicBezTo>
                <a:cubicBezTo>
                  <a:pt x="352" y="29"/>
                  <a:pt x="352" y="29"/>
                  <a:pt x="352" y="29"/>
                </a:cubicBezTo>
                <a:cubicBezTo>
                  <a:pt x="352" y="7"/>
                  <a:pt x="352" y="7"/>
                  <a:pt x="352" y="7"/>
                </a:cubicBezTo>
                <a:cubicBezTo>
                  <a:pt x="352" y="3"/>
                  <a:pt x="349" y="0"/>
                  <a:pt x="345" y="0"/>
                </a:cubicBezTo>
                <a:cubicBezTo>
                  <a:pt x="341" y="0"/>
                  <a:pt x="338" y="3"/>
                  <a:pt x="338" y="7"/>
                </a:cubicBezTo>
                <a:cubicBezTo>
                  <a:pt x="338" y="65"/>
                  <a:pt x="338" y="65"/>
                  <a:pt x="338" y="65"/>
                </a:cubicBezTo>
                <a:cubicBezTo>
                  <a:pt x="338" y="69"/>
                  <a:pt x="341" y="72"/>
                  <a:pt x="345" y="72"/>
                </a:cubicBezTo>
                <a:close/>
                <a:moveTo>
                  <a:pt x="291" y="72"/>
                </a:moveTo>
                <a:cubicBezTo>
                  <a:pt x="295" y="72"/>
                  <a:pt x="298" y="69"/>
                  <a:pt x="298" y="65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24" y="43"/>
                  <a:pt x="327" y="40"/>
                  <a:pt x="327" y="36"/>
                </a:cubicBezTo>
                <a:cubicBezTo>
                  <a:pt x="327" y="32"/>
                  <a:pt x="324" y="29"/>
                  <a:pt x="320" y="29"/>
                </a:cubicBezTo>
                <a:cubicBezTo>
                  <a:pt x="298" y="29"/>
                  <a:pt x="298" y="29"/>
                  <a:pt x="298" y="29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3"/>
                  <a:pt x="295" y="0"/>
                  <a:pt x="291" y="0"/>
                </a:cubicBezTo>
                <a:cubicBezTo>
                  <a:pt x="287" y="0"/>
                  <a:pt x="284" y="3"/>
                  <a:pt x="284" y="7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4" y="69"/>
                  <a:pt x="287" y="72"/>
                  <a:pt x="291" y="72"/>
                </a:cubicBezTo>
                <a:close/>
                <a:moveTo>
                  <a:pt x="399" y="547"/>
                </a:moveTo>
                <a:cubicBezTo>
                  <a:pt x="80" y="547"/>
                  <a:pt x="80" y="547"/>
                  <a:pt x="80" y="547"/>
                </a:cubicBezTo>
                <a:cubicBezTo>
                  <a:pt x="76" y="547"/>
                  <a:pt x="73" y="550"/>
                  <a:pt x="73" y="554"/>
                </a:cubicBezTo>
                <a:cubicBezTo>
                  <a:pt x="73" y="558"/>
                  <a:pt x="76" y="561"/>
                  <a:pt x="80" y="561"/>
                </a:cubicBezTo>
                <a:cubicBezTo>
                  <a:pt x="399" y="561"/>
                  <a:pt x="399" y="561"/>
                  <a:pt x="399" y="561"/>
                </a:cubicBezTo>
                <a:cubicBezTo>
                  <a:pt x="403" y="561"/>
                  <a:pt x="406" y="558"/>
                  <a:pt x="406" y="554"/>
                </a:cubicBezTo>
                <a:cubicBezTo>
                  <a:pt x="406" y="550"/>
                  <a:pt x="403" y="547"/>
                  <a:pt x="399" y="547"/>
                </a:cubicBezTo>
                <a:close/>
                <a:moveTo>
                  <a:pt x="399" y="488"/>
                </a:moveTo>
                <a:cubicBezTo>
                  <a:pt x="80" y="488"/>
                  <a:pt x="80" y="488"/>
                  <a:pt x="80" y="488"/>
                </a:cubicBezTo>
                <a:cubicBezTo>
                  <a:pt x="76" y="488"/>
                  <a:pt x="73" y="491"/>
                  <a:pt x="73" y="495"/>
                </a:cubicBezTo>
                <a:cubicBezTo>
                  <a:pt x="73" y="499"/>
                  <a:pt x="76" y="502"/>
                  <a:pt x="80" y="502"/>
                </a:cubicBezTo>
                <a:cubicBezTo>
                  <a:pt x="399" y="502"/>
                  <a:pt x="399" y="502"/>
                  <a:pt x="399" y="502"/>
                </a:cubicBezTo>
                <a:cubicBezTo>
                  <a:pt x="403" y="502"/>
                  <a:pt x="406" y="499"/>
                  <a:pt x="406" y="495"/>
                </a:cubicBezTo>
                <a:cubicBezTo>
                  <a:pt x="406" y="491"/>
                  <a:pt x="403" y="488"/>
                  <a:pt x="399" y="488"/>
                </a:cubicBezTo>
                <a:close/>
                <a:moveTo>
                  <a:pt x="399" y="428"/>
                </a:moveTo>
                <a:cubicBezTo>
                  <a:pt x="80" y="428"/>
                  <a:pt x="80" y="428"/>
                  <a:pt x="80" y="428"/>
                </a:cubicBezTo>
                <a:cubicBezTo>
                  <a:pt x="76" y="428"/>
                  <a:pt x="73" y="431"/>
                  <a:pt x="73" y="435"/>
                </a:cubicBezTo>
                <a:cubicBezTo>
                  <a:pt x="73" y="439"/>
                  <a:pt x="76" y="442"/>
                  <a:pt x="80" y="442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403" y="442"/>
                  <a:pt x="406" y="439"/>
                  <a:pt x="406" y="435"/>
                </a:cubicBezTo>
                <a:cubicBezTo>
                  <a:pt x="406" y="431"/>
                  <a:pt x="403" y="428"/>
                  <a:pt x="399" y="428"/>
                </a:cubicBezTo>
                <a:close/>
                <a:moveTo>
                  <a:pt x="399" y="369"/>
                </a:moveTo>
                <a:cubicBezTo>
                  <a:pt x="80" y="369"/>
                  <a:pt x="80" y="369"/>
                  <a:pt x="80" y="369"/>
                </a:cubicBezTo>
                <a:cubicBezTo>
                  <a:pt x="76" y="369"/>
                  <a:pt x="73" y="372"/>
                  <a:pt x="73" y="376"/>
                </a:cubicBezTo>
                <a:cubicBezTo>
                  <a:pt x="73" y="380"/>
                  <a:pt x="76" y="383"/>
                  <a:pt x="80" y="383"/>
                </a:cubicBezTo>
                <a:cubicBezTo>
                  <a:pt x="399" y="383"/>
                  <a:pt x="399" y="383"/>
                  <a:pt x="399" y="383"/>
                </a:cubicBezTo>
                <a:cubicBezTo>
                  <a:pt x="403" y="383"/>
                  <a:pt x="406" y="380"/>
                  <a:pt x="406" y="376"/>
                </a:cubicBezTo>
                <a:cubicBezTo>
                  <a:pt x="406" y="372"/>
                  <a:pt x="403" y="369"/>
                  <a:pt x="399" y="369"/>
                </a:cubicBezTo>
                <a:close/>
                <a:moveTo>
                  <a:pt x="399" y="310"/>
                </a:moveTo>
                <a:cubicBezTo>
                  <a:pt x="80" y="310"/>
                  <a:pt x="80" y="310"/>
                  <a:pt x="80" y="310"/>
                </a:cubicBezTo>
                <a:cubicBezTo>
                  <a:pt x="76" y="310"/>
                  <a:pt x="73" y="313"/>
                  <a:pt x="73" y="317"/>
                </a:cubicBezTo>
                <a:cubicBezTo>
                  <a:pt x="73" y="320"/>
                  <a:pt x="76" y="324"/>
                  <a:pt x="80" y="324"/>
                </a:cubicBezTo>
                <a:cubicBezTo>
                  <a:pt x="399" y="324"/>
                  <a:pt x="399" y="324"/>
                  <a:pt x="399" y="324"/>
                </a:cubicBezTo>
                <a:cubicBezTo>
                  <a:pt x="403" y="324"/>
                  <a:pt x="406" y="320"/>
                  <a:pt x="406" y="317"/>
                </a:cubicBezTo>
                <a:cubicBezTo>
                  <a:pt x="406" y="313"/>
                  <a:pt x="403" y="310"/>
                  <a:pt x="399" y="310"/>
                </a:cubicBezTo>
                <a:close/>
                <a:moveTo>
                  <a:pt x="399" y="250"/>
                </a:moveTo>
                <a:cubicBezTo>
                  <a:pt x="80" y="250"/>
                  <a:pt x="80" y="250"/>
                  <a:pt x="80" y="250"/>
                </a:cubicBezTo>
                <a:cubicBezTo>
                  <a:pt x="76" y="250"/>
                  <a:pt x="73" y="253"/>
                  <a:pt x="73" y="257"/>
                </a:cubicBezTo>
                <a:cubicBezTo>
                  <a:pt x="73" y="261"/>
                  <a:pt x="76" y="264"/>
                  <a:pt x="80" y="264"/>
                </a:cubicBezTo>
                <a:cubicBezTo>
                  <a:pt x="399" y="264"/>
                  <a:pt x="399" y="264"/>
                  <a:pt x="399" y="264"/>
                </a:cubicBezTo>
                <a:cubicBezTo>
                  <a:pt x="403" y="264"/>
                  <a:pt x="406" y="261"/>
                  <a:pt x="406" y="257"/>
                </a:cubicBezTo>
                <a:cubicBezTo>
                  <a:pt x="406" y="253"/>
                  <a:pt x="403" y="250"/>
                  <a:pt x="399" y="250"/>
                </a:cubicBezTo>
                <a:close/>
                <a:moveTo>
                  <a:pt x="399" y="191"/>
                </a:moveTo>
                <a:cubicBezTo>
                  <a:pt x="80" y="191"/>
                  <a:pt x="80" y="191"/>
                  <a:pt x="80" y="191"/>
                </a:cubicBezTo>
                <a:cubicBezTo>
                  <a:pt x="76" y="191"/>
                  <a:pt x="73" y="194"/>
                  <a:pt x="73" y="198"/>
                </a:cubicBezTo>
                <a:cubicBezTo>
                  <a:pt x="73" y="202"/>
                  <a:pt x="76" y="205"/>
                  <a:pt x="80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403" y="205"/>
                  <a:pt x="406" y="202"/>
                  <a:pt x="406" y="198"/>
                </a:cubicBezTo>
                <a:cubicBezTo>
                  <a:pt x="406" y="194"/>
                  <a:pt x="403" y="191"/>
                  <a:pt x="399" y="191"/>
                </a:cubicBezTo>
                <a:close/>
                <a:moveTo>
                  <a:pt x="399" y="131"/>
                </a:moveTo>
                <a:cubicBezTo>
                  <a:pt x="80" y="131"/>
                  <a:pt x="80" y="131"/>
                  <a:pt x="80" y="131"/>
                </a:cubicBezTo>
                <a:cubicBezTo>
                  <a:pt x="76" y="131"/>
                  <a:pt x="73" y="134"/>
                  <a:pt x="73" y="138"/>
                </a:cubicBezTo>
                <a:cubicBezTo>
                  <a:pt x="73" y="142"/>
                  <a:pt x="76" y="145"/>
                  <a:pt x="80" y="145"/>
                </a:cubicBezTo>
                <a:cubicBezTo>
                  <a:pt x="399" y="145"/>
                  <a:pt x="399" y="145"/>
                  <a:pt x="399" y="145"/>
                </a:cubicBezTo>
                <a:cubicBezTo>
                  <a:pt x="403" y="145"/>
                  <a:pt x="406" y="142"/>
                  <a:pt x="406" y="138"/>
                </a:cubicBezTo>
                <a:cubicBezTo>
                  <a:pt x="406" y="134"/>
                  <a:pt x="403" y="131"/>
                  <a:pt x="399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decel="66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33" grpId="0"/>
      <p:bldP spid="38" grpId="0"/>
      <p:bldP spid="39" grpId="0"/>
      <p:bldP spid="40" grpId="0"/>
      <p:bldP spid="41" grpId="0"/>
      <p:bldP spid="66" grpId="0" animBg="1"/>
      <p:bldP spid="68" grpId="0" animBg="1"/>
      <p:bldP spid="71" grpId="0" animBg="1"/>
      <p:bldP spid="75" grpId="0" animBg="1"/>
      <p:bldP spid="76" grpId="0"/>
      <p:bldP spid="78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Manager</a:t>
            </a:r>
            <a:endParaRPr lang="en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C16D9BD-FF2D-2648-A049-74310CE01C4D}"/>
              </a:ext>
            </a:extLst>
          </p:cNvPr>
          <p:cNvSpPr/>
          <p:nvPr/>
        </p:nvSpPr>
        <p:spPr>
          <a:xfrm>
            <a:off x="914400" y="1092586"/>
            <a:ext cx="5106616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rebuchet MS" panose="020B0703020202090204" pitchFamily="34" charset="0"/>
              </a:rPr>
              <a:t>Фиксация важных событий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D490D1A-5DAC-D04F-A9EB-F8E2BED5E8E4}"/>
              </a:ext>
            </a:extLst>
          </p:cNvPr>
          <p:cNvSpPr/>
          <p:nvPr/>
        </p:nvSpPr>
        <p:spPr>
          <a:xfrm>
            <a:off x="6276020" y="1092586"/>
            <a:ext cx="2373288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Статусы инцидентов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8D4198A-6EB0-B845-92E5-D1BFE2A47B27}"/>
              </a:ext>
            </a:extLst>
          </p:cNvPr>
          <p:cNvSpPr/>
          <p:nvPr/>
        </p:nvSpPr>
        <p:spPr>
          <a:xfrm>
            <a:off x="910114" y="3569170"/>
            <a:ext cx="2377573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Создание инцидентов вручную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735649B-8BDA-8D42-BA1A-C6E8A4C3B944}"/>
              </a:ext>
            </a:extLst>
          </p:cNvPr>
          <p:cNvSpPr/>
          <p:nvPr/>
        </p:nvSpPr>
        <p:spPr>
          <a:xfrm>
            <a:off x="6276019" y="3569170"/>
            <a:ext cx="5005866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rebuchet MS" panose="020B0703020202090204" pitchFamily="34" charset="0"/>
              </a:rPr>
              <a:t>Уровни критичности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8A2B722-95C9-1C4E-9EBA-31C69EE64EAB}"/>
              </a:ext>
            </a:extLst>
          </p:cNvPr>
          <p:cNvSpPr/>
          <p:nvPr/>
        </p:nvSpPr>
        <p:spPr>
          <a:xfrm>
            <a:off x="8904312" y="1092586"/>
            <a:ext cx="2373288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Назначение ответственных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A7A8F3-94BD-2041-844D-9A2EB455643E}"/>
              </a:ext>
            </a:extLst>
          </p:cNvPr>
          <p:cNvSpPr/>
          <p:nvPr/>
        </p:nvSpPr>
        <p:spPr>
          <a:xfrm>
            <a:off x="3593066" y="3569170"/>
            <a:ext cx="2377574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История изменений и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2357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990CC-B6AD-CB44-AB58-C0CE3A68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объединения источников инвентаризации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CA9D60-D54D-A540-86FB-3845980C7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A31940B-CDDD-D04B-9450-22472C2EFAB0}"/>
              </a:ext>
            </a:extLst>
          </p:cNvPr>
          <p:cNvCxnSpPr>
            <a:cxnSpLocks/>
          </p:cNvCxnSpPr>
          <p:nvPr/>
        </p:nvCxnSpPr>
        <p:spPr>
          <a:xfrm>
            <a:off x="2244206" y="3543415"/>
            <a:ext cx="1877895" cy="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248E34EB-5B3F-124A-BD36-4705B0B064E9}"/>
              </a:ext>
            </a:extLst>
          </p:cNvPr>
          <p:cNvSpPr/>
          <p:nvPr/>
        </p:nvSpPr>
        <p:spPr>
          <a:xfrm>
            <a:off x="6890464" y="2961568"/>
            <a:ext cx="406400" cy="4064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E9E961E-779E-FE49-AE53-97A55F56D948}"/>
              </a:ext>
            </a:extLst>
          </p:cNvPr>
          <p:cNvSpPr/>
          <p:nvPr/>
        </p:nvSpPr>
        <p:spPr>
          <a:xfrm>
            <a:off x="7058658" y="3070771"/>
            <a:ext cx="406400" cy="4064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1030C7-3C76-4047-B793-1BCB158800DB}"/>
              </a:ext>
            </a:extLst>
          </p:cNvPr>
          <p:cNvSpPr/>
          <p:nvPr/>
        </p:nvSpPr>
        <p:spPr>
          <a:xfrm>
            <a:off x="4346971" y="2866351"/>
            <a:ext cx="1369080" cy="1369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703020202090204" pitchFamily="34" charset="0"/>
              </a:rPr>
              <a:t>активы</a:t>
            </a:r>
            <a:br>
              <a:rPr lang="en-US" sz="1200" dirty="0">
                <a:latin typeface="Trebuchet MS" panose="020B0703020202090204" pitchFamily="34" charset="0"/>
                <a:sym typeface="Wingdings" pitchFamily="2" charset="2"/>
              </a:rPr>
            </a:br>
            <a:r>
              <a:rPr lang="en-US" sz="1200" dirty="0">
                <a:latin typeface="Trebuchet MS" panose="020B0703020202090204" pitchFamily="34" charset="0"/>
                <a:sym typeface="Wingdings" pitchFamily="2" charset="2"/>
              </a:rPr>
              <a:t>(</a:t>
            </a:r>
            <a:r>
              <a:rPr lang="en-US" sz="1200" dirty="0">
                <a:latin typeface="Trebuchet MS" panose="020B0703020202090204" pitchFamily="34" charset="0"/>
              </a:rPr>
              <a:t>#1, #2)</a:t>
            </a:r>
            <a:endParaRPr lang="ru-RU" sz="1200" dirty="0">
              <a:latin typeface="Trebuchet MS" panose="020B070302020209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F64CA7A-0FF2-A043-BE68-021DF422B294}"/>
              </a:ext>
            </a:extLst>
          </p:cNvPr>
          <p:cNvSpPr/>
          <p:nvPr/>
        </p:nvSpPr>
        <p:spPr>
          <a:xfrm>
            <a:off x="887320" y="3543415"/>
            <a:ext cx="922627" cy="922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70302020209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20EB710-871B-2447-A0AF-1229F83682F9}"/>
              </a:ext>
            </a:extLst>
          </p:cNvPr>
          <p:cNvSpPr/>
          <p:nvPr/>
        </p:nvSpPr>
        <p:spPr>
          <a:xfrm>
            <a:off x="2915035" y="2977812"/>
            <a:ext cx="406400" cy="406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4D31A7F-198E-1842-B60D-97624074BBC7}"/>
              </a:ext>
            </a:extLst>
          </p:cNvPr>
          <p:cNvSpPr/>
          <p:nvPr/>
        </p:nvSpPr>
        <p:spPr>
          <a:xfrm>
            <a:off x="3083229" y="3087015"/>
            <a:ext cx="406400" cy="4064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AC86089-4942-F743-919E-61725360C2A2}"/>
              </a:ext>
            </a:extLst>
          </p:cNvPr>
          <p:cNvSpPr/>
          <p:nvPr/>
        </p:nvSpPr>
        <p:spPr>
          <a:xfrm>
            <a:off x="9588388" y="2672916"/>
            <a:ext cx="1800200" cy="18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Активы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3249F-BC2E-174E-B86D-0F19E72AAAF8}"/>
              </a:ext>
            </a:extLst>
          </p:cNvPr>
          <p:cNvSpPr txBox="1"/>
          <p:nvPr/>
        </p:nvSpPr>
        <p:spPr>
          <a:xfrm>
            <a:off x="8252706" y="3428492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…</a:t>
            </a:r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D7059-D924-004F-B6A1-76BCB726B7AC}"/>
              </a:ext>
            </a:extLst>
          </p:cNvPr>
          <p:cNvSpPr txBox="1"/>
          <p:nvPr/>
        </p:nvSpPr>
        <p:spPr>
          <a:xfrm>
            <a:off x="318822" y="4466042"/>
            <a:ext cx="205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rebuchet MS" panose="020B0703020202090204" pitchFamily="34" charset="0"/>
              </a:rPr>
              <a:t>источник данных </a:t>
            </a:r>
            <a:r>
              <a:rPr lang="en-US" sz="1400" dirty="0">
                <a:latin typeface="Trebuchet MS" panose="020B0703020202090204" pitchFamily="34" charset="0"/>
              </a:rPr>
              <a:t>#2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158252-A4F0-844B-AD17-DF9D3F3D89DA}"/>
              </a:ext>
            </a:extLst>
          </p:cNvPr>
          <p:cNvSpPr txBox="1"/>
          <p:nvPr/>
        </p:nvSpPr>
        <p:spPr>
          <a:xfrm>
            <a:off x="2217637" y="3572232"/>
            <a:ext cx="187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rebuchet MS" panose="020B0703020202090204" pitchFamily="34" charset="0"/>
              </a:rPr>
              <a:t>атрибуты объединения </a:t>
            </a:r>
            <a:br>
              <a:rPr lang="en-US" sz="1200" dirty="0">
                <a:latin typeface="Trebuchet MS" panose="020B0703020202090204" pitchFamily="34" charset="0"/>
              </a:rPr>
            </a:br>
            <a:r>
              <a:rPr lang="ru-RU" sz="1200" dirty="0">
                <a:latin typeface="Trebuchet MS" panose="020B0703020202090204" pitchFamily="34" charset="0"/>
              </a:rPr>
              <a:t>источников </a:t>
            </a:r>
            <a:r>
              <a:rPr lang="en-US" sz="1200" dirty="0">
                <a:latin typeface="Trebuchet MS" panose="020B0703020202090204" pitchFamily="34" charset="0"/>
              </a:rPr>
              <a:t>#1, #2</a:t>
            </a:r>
            <a:endParaRPr lang="ru-RU" sz="1200" dirty="0"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22741-02E6-5943-924F-AFA229784E52}"/>
              </a:ext>
            </a:extLst>
          </p:cNvPr>
          <p:cNvSpPr txBox="1"/>
          <p:nvPr/>
        </p:nvSpPr>
        <p:spPr>
          <a:xfrm>
            <a:off x="7717848" y="3458611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0498EBB-8395-E741-94AB-090272E9AE0B}"/>
              </a:ext>
            </a:extLst>
          </p:cNvPr>
          <p:cNvSpPr/>
          <p:nvPr/>
        </p:nvSpPr>
        <p:spPr>
          <a:xfrm>
            <a:off x="878555" y="2182625"/>
            <a:ext cx="922627" cy="9226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70302020209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B3799F-0987-CB4C-B037-B5818B0C5028}"/>
              </a:ext>
            </a:extLst>
          </p:cNvPr>
          <p:cNvSpPr txBox="1"/>
          <p:nvPr/>
        </p:nvSpPr>
        <p:spPr>
          <a:xfrm>
            <a:off x="310057" y="3105252"/>
            <a:ext cx="205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rebuchet MS" panose="020B0703020202090204" pitchFamily="34" charset="0"/>
              </a:rPr>
              <a:t>источник данных </a:t>
            </a:r>
            <a:r>
              <a:rPr lang="en-US" sz="1400" dirty="0">
                <a:latin typeface="Trebuchet MS" panose="020B0703020202090204" pitchFamily="34" charset="0"/>
              </a:rPr>
              <a:t>#1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3B967D6-4994-B94F-A450-4CF01ADF323F}"/>
              </a:ext>
            </a:extLst>
          </p:cNvPr>
          <p:cNvSpPr/>
          <p:nvPr/>
        </p:nvSpPr>
        <p:spPr>
          <a:xfrm>
            <a:off x="5499242" y="3958612"/>
            <a:ext cx="922627" cy="922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70302020209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0EC9DA-2959-674C-BA05-274F4C8AABEE}"/>
              </a:ext>
            </a:extLst>
          </p:cNvPr>
          <p:cNvSpPr txBox="1"/>
          <p:nvPr/>
        </p:nvSpPr>
        <p:spPr>
          <a:xfrm>
            <a:off x="4930744" y="4881239"/>
            <a:ext cx="205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rebuchet MS" panose="020B0703020202090204" pitchFamily="34" charset="0"/>
              </a:rPr>
              <a:t>источник данных </a:t>
            </a:r>
            <a:r>
              <a:rPr lang="en-US" sz="1400" dirty="0">
                <a:latin typeface="Trebuchet MS" panose="020B0703020202090204" pitchFamily="34" charset="0"/>
              </a:rPr>
              <a:t>#3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8EB5A32C-351D-784F-88FA-833E49CC26E8}"/>
              </a:ext>
            </a:extLst>
          </p:cNvPr>
          <p:cNvCxnSpPr>
            <a:cxnSpLocks/>
          </p:cNvCxnSpPr>
          <p:nvPr/>
        </p:nvCxnSpPr>
        <p:spPr>
          <a:xfrm>
            <a:off x="6283368" y="3543415"/>
            <a:ext cx="1877895" cy="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87FB55F-55ED-C548-8C2A-36AEE2A40DC5}"/>
              </a:ext>
            </a:extLst>
          </p:cNvPr>
          <p:cNvSpPr txBox="1"/>
          <p:nvPr/>
        </p:nvSpPr>
        <p:spPr>
          <a:xfrm>
            <a:off x="6283368" y="3552111"/>
            <a:ext cx="187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rebuchet MS" panose="020B0703020202090204" pitchFamily="34" charset="0"/>
              </a:rPr>
              <a:t>атрибуты объединения </a:t>
            </a:r>
            <a:br>
              <a:rPr lang="en-US" sz="1200" dirty="0">
                <a:latin typeface="Trebuchet MS" panose="020B0703020202090204" pitchFamily="34" charset="0"/>
              </a:rPr>
            </a:br>
            <a:r>
              <a:rPr lang="ru-RU" sz="1200" dirty="0">
                <a:latin typeface="Trebuchet MS" panose="020B0703020202090204" pitchFamily="34" charset="0"/>
              </a:rPr>
              <a:t>активов и источника</a:t>
            </a:r>
            <a:r>
              <a:rPr lang="en-US" sz="1200" dirty="0">
                <a:latin typeface="Trebuchet MS" panose="020B0703020202090204" pitchFamily="34" charset="0"/>
              </a:rPr>
              <a:t> #</a:t>
            </a:r>
            <a:r>
              <a:rPr lang="ru-RU" sz="1200" dirty="0">
                <a:latin typeface="Trebuchet MS" panose="020B0703020202090204" pitchFamily="34" charset="0"/>
              </a:rPr>
              <a:t>3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2C992EE5-6FF5-8549-88E4-4F685A89B395}"/>
              </a:ext>
            </a:extLst>
          </p:cNvPr>
          <p:cNvCxnSpPr>
            <a:cxnSpLocks/>
          </p:cNvCxnSpPr>
          <p:nvPr/>
        </p:nvCxnSpPr>
        <p:spPr>
          <a:xfrm>
            <a:off x="8728580" y="3554629"/>
            <a:ext cx="798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/>
      <p:bldP spid="23" grpId="0"/>
      <p:bldP spid="29" grpId="0"/>
      <p:bldP spid="32" grpId="0"/>
      <p:bldP spid="38" grpId="0" animBg="1"/>
      <p:bldP spid="39" grpId="0"/>
      <p:bldP spid="42" grpId="0" animBg="1"/>
      <p:bldP spid="43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990CC-B6AD-CB44-AB58-C0CE3A68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Объединение источников данных пользователей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7F5204F-0D98-8643-ACF7-6639758A2358}"/>
              </a:ext>
            </a:extLst>
          </p:cNvPr>
          <p:cNvSpPr/>
          <p:nvPr/>
        </p:nvSpPr>
        <p:spPr>
          <a:xfrm>
            <a:off x="2063585" y="1169658"/>
            <a:ext cx="618240" cy="6182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A31940B-CDDD-D04B-9450-22472C2EFAB0}"/>
              </a:ext>
            </a:extLst>
          </p:cNvPr>
          <p:cNvCxnSpPr>
            <a:cxnSpLocks/>
          </p:cNvCxnSpPr>
          <p:nvPr/>
        </p:nvCxnSpPr>
        <p:spPr>
          <a:xfrm>
            <a:off x="3234339" y="2049508"/>
            <a:ext cx="1314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248E34EB-5B3F-124A-BD36-4705B0B064E9}"/>
              </a:ext>
            </a:extLst>
          </p:cNvPr>
          <p:cNvSpPr/>
          <p:nvPr/>
        </p:nvSpPr>
        <p:spPr>
          <a:xfrm>
            <a:off x="7038539" y="1435583"/>
            <a:ext cx="406400" cy="4064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E9E961E-779E-FE49-AE53-97A55F56D948}"/>
              </a:ext>
            </a:extLst>
          </p:cNvPr>
          <p:cNvSpPr/>
          <p:nvPr/>
        </p:nvSpPr>
        <p:spPr>
          <a:xfrm>
            <a:off x="7206733" y="1544786"/>
            <a:ext cx="406400" cy="4064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1030C7-3C76-4047-B793-1BCB158800DB}"/>
              </a:ext>
            </a:extLst>
          </p:cNvPr>
          <p:cNvSpPr/>
          <p:nvPr/>
        </p:nvSpPr>
        <p:spPr>
          <a:xfrm>
            <a:off x="4755908" y="1259707"/>
            <a:ext cx="1172810" cy="11728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rebuchet MS" panose="020B0703020202090204" pitchFamily="34" charset="0"/>
              </a:rPr>
              <a:t>identities</a:t>
            </a:r>
            <a:br>
              <a:rPr lang="en-US" sz="1200" dirty="0">
                <a:latin typeface="Trebuchet MS" panose="020B0703020202090204" pitchFamily="34" charset="0"/>
                <a:sym typeface="Wingdings" pitchFamily="2" charset="2"/>
              </a:rPr>
            </a:br>
            <a:r>
              <a:rPr lang="en-US" sz="1200" dirty="0">
                <a:latin typeface="Trebuchet MS" panose="020B0703020202090204" pitchFamily="34" charset="0"/>
                <a:sym typeface="Wingdings" pitchFamily="2" charset="2"/>
              </a:rPr>
              <a:t>(AD</a:t>
            </a:r>
            <a:r>
              <a:rPr lang="en-US" sz="1200" dirty="0">
                <a:latin typeface="Trebuchet MS" panose="020B0703020202090204" pitchFamily="34" charset="0"/>
              </a:rPr>
              <a:t>, 1C)</a:t>
            </a:r>
            <a:endParaRPr lang="ru-RU" sz="1200" dirty="0">
              <a:latin typeface="Trebuchet MS" panose="020B070302020209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F64CA7A-0FF2-A043-BE68-021DF422B294}"/>
              </a:ext>
            </a:extLst>
          </p:cNvPr>
          <p:cNvSpPr/>
          <p:nvPr/>
        </p:nvSpPr>
        <p:spPr>
          <a:xfrm>
            <a:off x="2063585" y="2123397"/>
            <a:ext cx="618240" cy="618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70302020209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A87B8B1-659C-234B-B041-50C04222BB18}"/>
              </a:ext>
            </a:extLst>
          </p:cNvPr>
          <p:cNvSpPr/>
          <p:nvPr/>
        </p:nvSpPr>
        <p:spPr>
          <a:xfrm>
            <a:off x="5956901" y="2189676"/>
            <a:ext cx="618240" cy="61824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70302020209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20EB710-871B-2447-A0AF-1229F83682F9}"/>
              </a:ext>
            </a:extLst>
          </p:cNvPr>
          <p:cNvSpPr/>
          <p:nvPr/>
        </p:nvSpPr>
        <p:spPr>
          <a:xfrm>
            <a:off x="3603754" y="1463805"/>
            <a:ext cx="406400" cy="406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4D31A7F-198E-1842-B60D-97624074BBC7}"/>
              </a:ext>
            </a:extLst>
          </p:cNvPr>
          <p:cNvSpPr/>
          <p:nvPr/>
        </p:nvSpPr>
        <p:spPr>
          <a:xfrm>
            <a:off x="3771948" y="1573008"/>
            <a:ext cx="406400" cy="4064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AC86089-4942-F743-919E-61725360C2A2}"/>
              </a:ext>
            </a:extLst>
          </p:cNvPr>
          <p:cNvSpPr/>
          <p:nvPr/>
        </p:nvSpPr>
        <p:spPr>
          <a:xfrm>
            <a:off x="8436260" y="1097522"/>
            <a:ext cx="1800200" cy="18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Identities</a:t>
            </a:r>
            <a:endParaRPr lang="ru-RU" sz="2000" dirty="0">
              <a:latin typeface="Trebuchet MS" panose="020B070302020209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83F5E-2DF3-E741-AB4F-9A6C590A7CC6}"/>
              </a:ext>
            </a:extLst>
          </p:cNvPr>
          <p:cNvSpPr txBox="1"/>
          <p:nvPr/>
        </p:nvSpPr>
        <p:spPr>
          <a:xfrm>
            <a:off x="1780953" y="1778110"/>
            <a:ext cx="1207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rebuchet MS" panose="020B0703020202090204" pitchFamily="34" charset="0"/>
              </a:rPr>
              <a:t>Active Directory</a:t>
            </a:r>
            <a:endParaRPr lang="ru-RU" sz="1100" dirty="0">
              <a:latin typeface="Trebuchet MS" panose="020B070302020209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D7059-D924-004F-B6A1-76BCB726B7AC}"/>
              </a:ext>
            </a:extLst>
          </p:cNvPr>
          <p:cNvSpPr txBox="1"/>
          <p:nvPr/>
        </p:nvSpPr>
        <p:spPr>
          <a:xfrm>
            <a:off x="2190520" y="2784016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rebuchet MS" panose="020B0703020202090204" pitchFamily="34" charset="0"/>
              </a:rPr>
              <a:t>1C</a:t>
            </a:r>
            <a:endParaRPr lang="ru-RU" sz="1100" dirty="0"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844980-D940-3B4D-906F-CC14C6FB2D46}"/>
              </a:ext>
            </a:extLst>
          </p:cNvPr>
          <p:cNvSpPr txBox="1"/>
          <p:nvPr/>
        </p:nvSpPr>
        <p:spPr>
          <a:xfrm>
            <a:off x="5313676" y="2807916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100" dirty="0">
                <a:latin typeface="Trebuchet MS" panose="020B0703020202090204" pitchFamily="34" charset="0"/>
              </a:rPr>
              <a:t>Multi-Factor Authentication</a:t>
            </a:r>
            <a:endParaRPr lang="ru-RU" sz="1100" dirty="0">
              <a:latin typeface="Trebuchet MS" panose="020B070302020209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881223A-E10B-9B49-9CAB-02B54124A112}"/>
              </a:ext>
            </a:extLst>
          </p:cNvPr>
          <p:cNvCxnSpPr>
            <a:cxnSpLocks/>
          </p:cNvCxnSpPr>
          <p:nvPr/>
        </p:nvCxnSpPr>
        <p:spPr>
          <a:xfrm>
            <a:off x="6643725" y="1999296"/>
            <a:ext cx="1432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2158252-A4F0-844B-AD17-DF9D3F3D89DA}"/>
              </a:ext>
            </a:extLst>
          </p:cNvPr>
          <p:cNvSpPr txBox="1"/>
          <p:nvPr/>
        </p:nvSpPr>
        <p:spPr>
          <a:xfrm>
            <a:off x="3250258" y="2039719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Trebuchet MS" panose="020B0703020202090204" pitchFamily="34" charset="0"/>
              </a:rPr>
              <a:t>Табельный номер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52CFA3-34AD-B547-A0D5-9EB71A38E93D}"/>
              </a:ext>
            </a:extLst>
          </p:cNvPr>
          <p:cNvSpPr txBox="1"/>
          <p:nvPr/>
        </p:nvSpPr>
        <p:spPr>
          <a:xfrm>
            <a:off x="7188223" y="1999296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Trebuchet MS" panose="020B0703020202090204" pitchFamily="34" charset="0"/>
              </a:rPr>
              <a:t>УЗ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28423-3B90-824A-A071-B69269AAFA70}"/>
              </a:ext>
            </a:extLst>
          </p:cNvPr>
          <p:cNvSpPr txBox="1"/>
          <p:nvPr/>
        </p:nvSpPr>
        <p:spPr>
          <a:xfrm>
            <a:off x="1322136" y="3399451"/>
            <a:ext cx="30852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rebuchet MS" panose="020B0703020202090204" pitchFamily="34" charset="0"/>
              </a:rPr>
              <a:t>ФИО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Платонов Георгий Александрович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Табельный номер</a:t>
            </a:r>
            <a:r>
              <a:rPr lang="en" sz="1200" b="1" dirty="0">
                <a:latin typeface="Trebuchet MS" panose="020B0703020202090204" pitchFamily="34" charset="0"/>
              </a:rPr>
              <a:t>: </a:t>
            </a:r>
            <a:r>
              <a:rPr lang="en" sz="1200" dirty="0">
                <a:solidFill>
                  <a:schemeClr val="accent4"/>
                </a:solidFill>
                <a:latin typeface="Trebuchet MS" panose="020B0703020202090204" pitchFamily="34" charset="0"/>
              </a:rPr>
              <a:t>191526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en" sz="1200" b="1" dirty="0">
                <a:latin typeface="Trebuchet MS" panose="020B0703020202090204" pitchFamily="34" charset="0"/>
              </a:rPr>
              <a:t>email: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latin typeface="Trebuchet MS" panose="020B0703020202090204" pitchFamily="34" charset="0"/>
              </a:rPr>
              <a:t>PlatonovGA@it.volga.wave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УЗ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latin typeface="Trebuchet MS" panose="020B0703020202090204" pitchFamily="34" charset="0"/>
              </a:rPr>
              <a:t>PlatonovGA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Домен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IT.VOLGA.WAVE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Категория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normal</a:t>
            </a:r>
            <a:endParaRPr lang="ru-RU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Телефон</a:t>
            </a:r>
            <a:r>
              <a:rPr lang="en-US" sz="1200" b="1" dirty="0">
                <a:latin typeface="Trebuchet MS" panose="020B0703020202090204" pitchFamily="34" charset="0"/>
              </a:rPr>
              <a:t>:</a:t>
            </a:r>
            <a:r>
              <a:rPr lang="en-US" sz="1200" dirty="0">
                <a:latin typeface="Trebuchet MS" panose="020B0703020202090204" pitchFamily="34" charset="0"/>
              </a:rPr>
              <a:t> +73886019344</a:t>
            </a:r>
            <a:endParaRPr lang="en" sz="1200" dirty="0"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EBA7C-4655-C047-B42E-47BF14A0F58B}"/>
              </a:ext>
            </a:extLst>
          </p:cNvPr>
          <p:cNvSpPr txBox="1"/>
          <p:nvPr/>
        </p:nvSpPr>
        <p:spPr>
          <a:xfrm>
            <a:off x="1322136" y="4953605"/>
            <a:ext cx="3085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rebuchet MS" panose="020B0703020202090204" pitchFamily="34" charset="0"/>
              </a:rPr>
              <a:t>ФИО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Платонов Георгий Александрович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Табельный номер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>
                <a:solidFill>
                  <a:schemeClr val="accent4"/>
                </a:solidFill>
                <a:latin typeface="Trebuchet MS" panose="020B0703020202090204" pitchFamily="34" charset="0"/>
              </a:rPr>
              <a:t>191526</a:t>
            </a:r>
            <a:br>
              <a:rPr lang="ru-RU" sz="1200" dirty="0">
                <a:latin typeface="Trebuchet MS" panose="020B0703020202090204" pitchFamily="34" charset="0"/>
              </a:rPr>
            </a:br>
            <a:r>
              <a:rPr lang="ru-RU" sz="1200" b="1" dirty="0">
                <a:latin typeface="Trebuchet MS" panose="020B0703020202090204" pitchFamily="34" charset="0"/>
              </a:rPr>
              <a:t>Организация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 Volga Wave Inc.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Должность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Программист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Рабочий статус</a:t>
            </a:r>
            <a:r>
              <a:rPr lang="en" sz="1200" b="1" dirty="0">
                <a:latin typeface="Trebuchet MS" panose="020B0703020202090204" pitchFamily="34" charset="0"/>
              </a:rPr>
              <a:t>: </a:t>
            </a:r>
            <a:r>
              <a:rPr lang="ru-RU" sz="1200" dirty="0">
                <a:latin typeface="Trebuchet MS" panose="020B0703020202090204" pitchFamily="34" charset="0"/>
              </a:rPr>
              <a:t>Работающий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Отдел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Отдел </a:t>
            </a:r>
            <a:r>
              <a:rPr lang="en" sz="1200" dirty="0">
                <a:latin typeface="Trebuchet MS" panose="020B0703020202090204" pitchFamily="34" charset="0"/>
              </a:rPr>
              <a:t>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EF276-BE07-FC42-A4F6-EBD9387AA8FE}"/>
              </a:ext>
            </a:extLst>
          </p:cNvPr>
          <p:cNvSpPr txBox="1"/>
          <p:nvPr/>
        </p:nvSpPr>
        <p:spPr>
          <a:xfrm>
            <a:off x="4837757" y="3417475"/>
            <a:ext cx="30852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rebuchet MS" panose="020B0703020202090204" pitchFamily="34" charset="0"/>
              </a:rPr>
              <a:t>ФИО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Платонов Георгий Александрович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Табельный номер</a:t>
            </a:r>
            <a:r>
              <a:rPr lang="en" sz="1200" b="1" dirty="0">
                <a:latin typeface="Trebuchet MS" panose="020B0703020202090204" pitchFamily="34" charset="0"/>
              </a:rPr>
              <a:t>: </a:t>
            </a:r>
            <a:r>
              <a:rPr lang="en" sz="1200" dirty="0">
                <a:latin typeface="Trebuchet MS" panose="020B0703020202090204" pitchFamily="34" charset="0"/>
              </a:rPr>
              <a:t>191526</a:t>
            </a:r>
          </a:p>
          <a:p>
            <a:r>
              <a:rPr lang="en" sz="1200" b="1" dirty="0">
                <a:latin typeface="Trebuchet MS" panose="020B0703020202090204" pitchFamily="34" charset="0"/>
              </a:rPr>
              <a:t>email: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latin typeface="Trebuchet MS" panose="020B0703020202090204" pitchFamily="34" charset="0"/>
              </a:rPr>
              <a:t>PlatonovGA@it.volga.wave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УЗ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PlatonovGA</a:t>
            </a:r>
            <a:endParaRPr lang="en" sz="12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Домен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IT.VOLGA.WAVE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Категория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normal</a:t>
            </a:r>
            <a:br>
              <a:rPr lang="en" sz="1200" dirty="0">
                <a:latin typeface="Trebuchet MS" panose="020B0703020202090204" pitchFamily="34" charset="0"/>
              </a:rPr>
            </a:br>
            <a:r>
              <a:rPr lang="ru-RU" sz="1200" b="1" dirty="0">
                <a:latin typeface="Trebuchet MS" panose="020B0703020202090204" pitchFamily="34" charset="0"/>
              </a:rPr>
              <a:t>Телефон</a:t>
            </a:r>
            <a:r>
              <a:rPr lang="en-US" sz="1200" b="1" dirty="0">
                <a:latin typeface="Trebuchet MS" panose="020B0703020202090204" pitchFamily="34" charset="0"/>
              </a:rPr>
              <a:t>:</a:t>
            </a:r>
            <a:r>
              <a:rPr lang="en-US" sz="1200" dirty="0">
                <a:latin typeface="Trebuchet MS" panose="020B0703020202090204" pitchFamily="34" charset="0"/>
              </a:rPr>
              <a:t> +73886019344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Организация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 Volga Wave Inc.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Должность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Программист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Рабочий статус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Работающий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Отдел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Отдел </a:t>
            </a:r>
            <a:r>
              <a:rPr lang="en" sz="1200" dirty="0">
                <a:latin typeface="Trebuchet MS" panose="020B0703020202090204" pitchFamily="34" charset="0"/>
              </a:rPr>
              <a:t>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E97F2-9346-2D4F-8E0B-1BB44E1D0E65}"/>
              </a:ext>
            </a:extLst>
          </p:cNvPr>
          <p:cNvSpPr txBox="1"/>
          <p:nvPr/>
        </p:nvSpPr>
        <p:spPr>
          <a:xfrm>
            <a:off x="5372175" y="5487039"/>
            <a:ext cx="212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rebuchet MS" panose="020B0703020202090204" pitchFamily="34" charset="0"/>
              </a:rPr>
              <a:t>УЗ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PlatonovGA</a:t>
            </a:r>
            <a:endParaRPr lang="en" sz="12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Удаленный доступ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true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Телефон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+7-910-213-46-27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82DA91-4FF0-2D45-8A50-DD53862FD55D}"/>
              </a:ext>
            </a:extLst>
          </p:cNvPr>
          <p:cNvSpPr txBox="1"/>
          <p:nvPr/>
        </p:nvSpPr>
        <p:spPr>
          <a:xfrm>
            <a:off x="8436260" y="3456653"/>
            <a:ext cx="31252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rebuchet MS" panose="020B0703020202090204" pitchFamily="34" charset="0"/>
              </a:rPr>
              <a:t>ФИО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Платонов Георгий Александрович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Табельный номер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191526</a:t>
            </a:r>
          </a:p>
          <a:p>
            <a:r>
              <a:rPr lang="en" sz="1200" b="1" dirty="0">
                <a:latin typeface="Trebuchet MS" panose="020B0703020202090204" pitchFamily="34" charset="0"/>
              </a:rPr>
              <a:t>email: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latin typeface="Trebuchet MS" panose="020B0703020202090204" pitchFamily="34" charset="0"/>
              </a:rPr>
              <a:t>PlatonovGA@it.volga.wave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УЗ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en" sz="1200" dirty="0" err="1">
                <a:latin typeface="Trebuchet MS" panose="020B0703020202090204" pitchFamily="34" charset="0"/>
              </a:rPr>
              <a:t>PlatonovGA</a:t>
            </a:r>
            <a:endParaRPr lang="en" sz="12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Домен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IT.VOLGA.WAVE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Категория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normal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Организация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IT Volga Wave Inc.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Должность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Программист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Рабочий статус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Работающий</a:t>
            </a:r>
            <a:endParaRPr lang="en" sz="1200" dirty="0">
              <a:latin typeface="Trebuchet MS" panose="020B0703020202090204" pitchFamily="34" charset="0"/>
            </a:endParaRPr>
          </a:p>
          <a:p>
            <a:r>
              <a:rPr lang="ru-RU" sz="1200" b="1" dirty="0">
                <a:latin typeface="Trebuchet MS" panose="020B0703020202090204" pitchFamily="34" charset="0"/>
              </a:rPr>
              <a:t>Отдел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</a:t>
            </a:r>
            <a:r>
              <a:rPr lang="ru-RU" sz="1200" dirty="0">
                <a:latin typeface="Trebuchet MS" panose="020B0703020202090204" pitchFamily="34" charset="0"/>
              </a:rPr>
              <a:t>Отдел </a:t>
            </a:r>
            <a:r>
              <a:rPr lang="en" sz="1200" dirty="0">
                <a:latin typeface="Trebuchet MS" panose="020B0703020202090204" pitchFamily="34" charset="0"/>
              </a:rPr>
              <a:t>IT</a:t>
            </a:r>
            <a:br>
              <a:rPr lang="en" sz="1200" dirty="0">
                <a:latin typeface="Trebuchet MS" panose="020B0703020202090204" pitchFamily="34" charset="0"/>
              </a:rPr>
            </a:br>
            <a:r>
              <a:rPr lang="ru-RU" sz="1200" b="1" dirty="0">
                <a:latin typeface="Trebuchet MS" panose="020B0703020202090204" pitchFamily="34" charset="0"/>
              </a:rPr>
              <a:t>Удаленный доступ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true</a:t>
            </a:r>
          </a:p>
          <a:p>
            <a:r>
              <a:rPr lang="ru-RU" sz="1200" b="1" dirty="0">
                <a:latin typeface="Trebuchet MS" panose="020B0703020202090204" pitchFamily="34" charset="0"/>
              </a:rPr>
              <a:t>Телефон</a:t>
            </a:r>
            <a:r>
              <a:rPr lang="en" sz="1200" b="1" dirty="0">
                <a:latin typeface="Trebuchet MS" panose="020B0703020202090204" pitchFamily="34" charset="0"/>
              </a:rPr>
              <a:t>:</a:t>
            </a:r>
            <a:r>
              <a:rPr lang="en" sz="1200" dirty="0">
                <a:latin typeface="Trebuchet MS" panose="020B0703020202090204" pitchFamily="34" charset="0"/>
              </a:rPr>
              <a:t> +7-910-213-46-27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20D987A-8AF1-B64C-83C7-1B4345F6C60A}"/>
              </a:ext>
            </a:extLst>
          </p:cNvPr>
          <p:cNvCxnSpPr>
            <a:cxnSpLocks/>
          </p:cNvCxnSpPr>
          <p:nvPr/>
        </p:nvCxnSpPr>
        <p:spPr>
          <a:xfrm>
            <a:off x="1322136" y="3445618"/>
            <a:ext cx="0" cy="129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E62E1A5-76E0-7F4E-B58D-F506D78F28F5}"/>
              </a:ext>
            </a:extLst>
          </p:cNvPr>
          <p:cNvCxnSpPr>
            <a:cxnSpLocks/>
          </p:cNvCxnSpPr>
          <p:nvPr/>
        </p:nvCxnSpPr>
        <p:spPr>
          <a:xfrm>
            <a:off x="1333310" y="5026620"/>
            <a:ext cx="0" cy="108012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4A73FD9-0643-AB48-8A92-51B7F135F887}"/>
              </a:ext>
            </a:extLst>
          </p:cNvPr>
          <p:cNvCxnSpPr>
            <a:cxnSpLocks/>
          </p:cNvCxnSpPr>
          <p:nvPr/>
        </p:nvCxnSpPr>
        <p:spPr>
          <a:xfrm>
            <a:off x="4837757" y="3456653"/>
            <a:ext cx="0" cy="1286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A9E0239-355E-2E4C-9240-8DD0B153D940}"/>
              </a:ext>
            </a:extLst>
          </p:cNvPr>
          <p:cNvCxnSpPr>
            <a:cxnSpLocks/>
          </p:cNvCxnSpPr>
          <p:nvPr/>
        </p:nvCxnSpPr>
        <p:spPr>
          <a:xfrm>
            <a:off x="4837757" y="4743106"/>
            <a:ext cx="0" cy="74393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0F83ABC-84E2-B847-A479-C4129D4455BD}"/>
              </a:ext>
            </a:extLst>
          </p:cNvPr>
          <p:cNvCxnSpPr>
            <a:cxnSpLocks/>
          </p:cNvCxnSpPr>
          <p:nvPr/>
        </p:nvCxnSpPr>
        <p:spPr>
          <a:xfrm>
            <a:off x="5372175" y="5567391"/>
            <a:ext cx="0" cy="50405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279170-03A5-314A-A330-724DFB105A2B}"/>
              </a:ext>
            </a:extLst>
          </p:cNvPr>
          <p:cNvCxnSpPr>
            <a:cxnSpLocks/>
          </p:cNvCxnSpPr>
          <p:nvPr/>
        </p:nvCxnSpPr>
        <p:spPr>
          <a:xfrm>
            <a:off x="8436260" y="3518576"/>
            <a:ext cx="0" cy="1154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533E4DE-37BF-464F-8EC1-23DE875B571B}"/>
              </a:ext>
            </a:extLst>
          </p:cNvPr>
          <p:cNvCxnSpPr>
            <a:cxnSpLocks/>
          </p:cNvCxnSpPr>
          <p:nvPr/>
        </p:nvCxnSpPr>
        <p:spPr>
          <a:xfrm>
            <a:off x="8436198" y="4672738"/>
            <a:ext cx="0" cy="67886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C82BB05E-DB14-764A-A46F-96CD659F5947}"/>
              </a:ext>
            </a:extLst>
          </p:cNvPr>
          <p:cNvCxnSpPr>
            <a:cxnSpLocks/>
          </p:cNvCxnSpPr>
          <p:nvPr/>
        </p:nvCxnSpPr>
        <p:spPr>
          <a:xfrm>
            <a:off x="8436198" y="5352476"/>
            <a:ext cx="0" cy="33325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3781C24-5F9C-FF48-9F7A-D5BD4EC8CF58}"/>
              </a:ext>
            </a:extLst>
          </p:cNvPr>
          <p:cNvSpPr txBox="1"/>
          <p:nvPr/>
        </p:nvSpPr>
        <p:spPr>
          <a:xfrm>
            <a:off x="802412" y="3784036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AD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CCB16D-D34D-DA44-BE8E-55335116142B}"/>
              </a:ext>
            </a:extLst>
          </p:cNvPr>
          <p:cNvSpPr txBox="1"/>
          <p:nvPr/>
        </p:nvSpPr>
        <p:spPr>
          <a:xfrm>
            <a:off x="816037" y="534057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1C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23A3A7-48DE-7849-995D-B17E13107EB6}"/>
              </a:ext>
            </a:extLst>
          </p:cNvPr>
          <p:cNvSpPr txBox="1"/>
          <p:nvPr/>
        </p:nvSpPr>
        <p:spPr>
          <a:xfrm>
            <a:off x="4406657" y="383598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AD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5E1187-57AE-B240-8C70-4ABE53D676E0}"/>
              </a:ext>
            </a:extLst>
          </p:cNvPr>
          <p:cNvSpPr txBox="1"/>
          <p:nvPr/>
        </p:nvSpPr>
        <p:spPr>
          <a:xfrm>
            <a:off x="4407888" y="4948138"/>
            <a:ext cx="39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1C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CA2B62-C52E-BB44-B824-4FF586C6D17F}"/>
              </a:ext>
            </a:extLst>
          </p:cNvPr>
          <p:cNvSpPr txBox="1"/>
          <p:nvPr/>
        </p:nvSpPr>
        <p:spPr>
          <a:xfrm>
            <a:off x="4823785" y="5639399"/>
            <a:ext cx="49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MFA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745048-64E2-1240-BBE7-C6FB241DD5DD}"/>
              </a:ext>
            </a:extLst>
          </p:cNvPr>
          <p:cNvSpPr txBox="1"/>
          <p:nvPr/>
        </p:nvSpPr>
        <p:spPr>
          <a:xfrm>
            <a:off x="7992764" y="400104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AD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808BB4-6251-1745-90DC-01D5EB059FDC}"/>
              </a:ext>
            </a:extLst>
          </p:cNvPr>
          <p:cNvSpPr txBox="1"/>
          <p:nvPr/>
        </p:nvSpPr>
        <p:spPr>
          <a:xfrm>
            <a:off x="8039628" y="4838963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1C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A8DD1-69B6-3F4C-B5FD-9EBB563B324A}"/>
              </a:ext>
            </a:extLst>
          </p:cNvPr>
          <p:cNvSpPr txBox="1"/>
          <p:nvPr/>
        </p:nvSpPr>
        <p:spPr>
          <a:xfrm>
            <a:off x="7935248" y="5346990"/>
            <a:ext cx="49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</a:rPr>
              <a:t>MFA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E7EA0D1-8B7E-5B40-8792-FD433DD6EF48}"/>
              </a:ext>
            </a:extLst>
          </p:cNvPr>
          <p:cNvCxnSpPr/>
          <p:nvPr/>
        </p:nvCxnSpPr>
        <p:spPr>
          <a:xfrm>
            <a:off x="3441012" y="3717032"/>
            <a:ext cx="96564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02648B6-B689-2C46-AD9B-A86BB26DCDD2}"/>
              </a:ext>
            </a:extLst>
          </p:cNvPr>
          <p:cNvCxnSpPr/>
          <p:nvPr/>
        </p:nvCxnSpPr>
        <p:spPr>
          <a:xfrm>
            <a:off x="4406657" y="3717032"/>
            <a:ext cx="0" cy="157265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6D41798-E169-F746-B61E-635269313AC4}"/>
              </a:ext>
            </a:extLst>
          </p:cNvPr>
          <p:cNvCxnSpPr/>
          <p:nvPr/>
        </p:nvCxnSpPr>
        <p:spPr>
          <a:xfrm flipH="1">
            <a:off x="3441012" y="5289683"/>
            <a:ext cx="96564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AE072C0-6B42-144A-B253-BA1394015E8E}"/>
              </a:ext>
            </a:extLst>
          </p:cNvPr>
          <p:cNvCxnSpPr/>
          <p:nvPr/>
        </p:nvCxnSpPr>
        <p:spPr>
          <a:xfrm>
            <a:off x="6096000" y="4091813"/>
            <a:ext cx="13489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9C0DC77-0556-7046-AB4E-921B5154D084}"/>
              </a:ext>
            </a:extLst>
          </p:cNvPr>
          <p:cNvCxnSpPr>
            <a:cxnSpLocks/>
          </p:cNvCxnSpPr>
          <p:nvPr/>
        </p:nvCxnSpPr>
        <p:spPr>
          <a:xfrm>
            <a:off x="7444939" y="4091813"/>
            <a:ext cx="0" cy="155653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6EAFEE3-EA32-864F-B19C-8FC2F8A717FE}"/>
              </a:ext>
            </a:extLst>
          </p:cNvPr>
          <p:cNvCxnSpPr/>
          <p:nvPr/>
        </p:nvCxnSpPr>
        <p:spPr>
          <a:xfrm flipH="1">
            <a:off x="6643725" y="5648348"/>
            <a:ext cx="80121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837FA63-90DA-5C4E-93A6-3683CCE87237}"/>
              </a:ext>
            </a:extLst>
          </p:cNvPr>
          <p:cNvCxnSpPr>
            <a:cxnSpLocks/>
          </p:cNvCxnSpPr>
          <p:nvPr/>
        </p:nvCxnSpPr>
        <p:spPr>
          <a:xfrm>
            <a:off x="7469822" y="5992357"/>
            <a:ext cx="2262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9C3E076-F7F5-F141-85B8-C17D9D62CAB1}"/>
              </a:ext>
            </a:extLst>
          </p:cNvPr>
          <p:cNvCxnSpPr/>
          <p:nvPr/>
        </p:nvCxnSpPr>
        <p:spPr>
          <a:xfrm flipV="1">
            <a:off x="9732404" y="5736046"/>
            <a:ext cx="0" cy="25631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287198D-0579-6047-AC56-A97D20AC7233}"/>
              </a:ext>
            </a:extLst>
          </p:cNvPr>
          <p:cNvCxnSpPr>
            <a:cxnSpLocks/>
          </p:cNvCxnSpPr>
          <p:nvPr/>
        </p:nvCxnSpPr>
        <p:spPr>
          <a:xfrm>
            <a:off x="4907868" y="4663932"/>
            <a:ext cx="173585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BB6555E-28B3-0C47-ADF1-62FFFD3A6C5A}"/>
              </a:ext>
            </a:extLst>
          </p:cNvPr>
          <p:cNvSpPr txBox="1"/>
          <p:nvPr/>
        </p:nvSpPr>
        <p:spPr>
          <a:xfrm>
            <a:off x="7581046" y="5979155"/>
            <a:ext cx="207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rebuchet MS" panose="020B0703020202090204" pitchFamily="34" charset="0"/>
              </a:rPr>
              <a:t>приоритет источника </a:t>
            </a:r>
            <a:r>
              <a:rPr lang="en-US" sz="1000" dirty="0">
                <a:latin typeface="Trebuchet MS" panose="020B0703020202090204" pitchFamily="34" charset="0"/>
              </a:rPr>
              <a:t>MFA</a:t>
            </a:r>
            <a:r>
              <a:rPr lang="ru-RU" sz="1000" dirty="0">
                <a:latin typeface="Trebuchet MS" panose="020B0703020202090204" pitchFamily="34" charset="0"/>
              </a:rPr>
              <a:t> для атрибута Телефон</a:t>
            </a:r>
            <a:r>
              <a:rPr lang="en-US" sz="1000" dirty="0">
                <a:latin typeface="Trebuchet MS" panose="020B0703020202090204" pitchFamily="34" charset="0"/>
              </a:rPr>
              <a:t> </a:t>
            </a:r>
            <a:endParaRPr lang="ru-RU" sz="10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2" grpId="1" animBg="1"/>
      <p:bldP spid="13" grpId="0" animBg="1"/>
      <p:bldP spid="15" grpId="0" animBg="1"/>
      <p:bldP spid="17" grpId="0" animBg="1"/>
      <p:bldP spid="18" grpId="0" animBg="1"/>
      <p:bldP spid="19" grpId="0" animBg="1"/>
      <p:bldP spid="22" grpId="0"/>
      <p:bldP spid="23" grpId="0"/>
      <p:bldP spid="26" grpId="0"/>
      <p:bldP spid="29" grpId="0"/>
      <p:bldP spid="30" grpId="0"/>
      <p:bldP spid="5" grpId="0"/>
      <p:bldP spid="6" grpId="0"/>
      <p:bldP spid="9" grpId="0"/>
      <p:bldP spid="11" grpId="0"/>
      <p:bldP spid="31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DFB6D-A8A1-1241-BA4B-88F47582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90" y="401639"/>
            <a:ext cx="10363200" cy="817561"/>
          </a:xfrm>
        </p:spPr>
        <p:txBody>
          <a:bodyPr/>
          <a:lstStyle/>
          <a:p>
            <a:r>
              <a:rPr lang="ru-RU" dirty="0"/>
              <a:t>Цифровой отпечаток</a:t>
            </a:r>
            <a:r>
              <a:rPr lang="en-US" dirty="0"/>
              <a:t> </a:t>
            </a:r>
            <a:r>
              <a:rPr lang="ru-RU" dirty="0"/>
              <a:t>актива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4D1A2-E506-8A4B-9790-785739A2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199"/>
            <a:ext cx="10363200" cy="38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Бинарный коэффициент сходства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1D2069-42AC-654A-A8AC-3FD2084A013C}"/>
                  </a:ext>
                </a:extLst>
              </p:cNvPr>
              <p:cNvSpPr txBox="1"/>
              <p:nvPr/>
            </p:nvSpPr>
            <p:spPr>
              <a:xfrm>
                <a:off x="4583830" y="1607443"/>
                <a:ext cx="2201949" cy="730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1D2069-42AC-654A-A8AC-3FD2084A0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0" y="1607443"/>
                <a:ext cx="2201949" cy="730906"/>
              </a:xfrm>
              <a:prstGeom prst="rect">
                <a:avLst/>
              </a:prstGeom>
              <a:blipFill>
                <a:blip r:embed="rId3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F4D30-9915-594D-9DB8-60DDD9167415}"/>
                  </a:ext>
                </a:extLst>
              </p:cNvPr>
              <p:cNvSpPr txBox="1"/>
              <p:nvPr/>
            </p:nvSpPr>
            <p:spPr>
              <a:xfrm>
                <a:off x="4843708" y="3699330"/>
                <a:ext cx="1682192" cy="78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F4D30-9915-594D-9DB8-60DDD916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08" y="3699330"/>
                <a:ext cx="1682192" cy="787973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B2B103-6AA0-F842-8C94-CB17B2D15DA5}"/>
              </a:ext>
            </a:extLst>
          </p:cNvPr>
          <p:cNvSpPr txBox="1"/>
          <p:nvPr/>
        </p:nvSpPr>
        <p:spPr>
          <a:xfrm>
            <a:off x="900190" y="2338349"/>
            <a:ext cx="367203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lvl="0" indent="-228594">
              <a:spcBef>
                <a:spcPts val="1200"/>
              </a:spcBef>
              <a:buClr>
                <a:srgbClr val="DC4E41"/>
              </a:buClr>
              <a:buFont typeface="Arial" panose="020B0604020202020204" pitchFamily="34" charset="0"/>
              <a:buChar char="•"/>
            </a:pP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a –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количество свойств первой выборки</a:t>
            </a:r>
            <a:endParaRPr lang="en-US" sz="1400" kern="800" spc="-13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 marL="228594" lvl="0" indent="-228594">
              <a:spcBef>
                <a:spcPts val="1200"/>
              </a:spcBef>
              <a:buClr>
                <a:srgbClr val="DC4E41"/>
              </a:buClr>
              <a:buFont typeface="Arial" panose="020B0604020202020204" pitchFamily="34" charset="0"/>
              <a:buChar char="•"/>
            </a:pP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b –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количество свойств второй выборки</a:t>
            </a:r>
          </a:p>
          <a:p>
            <a:pPr marL="228594" lvl="0" indent="-228594">
              <a:spcBef>
                <a:spcPts val="1200"/>
              </a:spcBef>
              <a:buClr>
                <a:srgbClr val="DC4E41"/>
              </a:buClr>
              <a:buFont typeface="Arial" panose="020B0604020202020204" pitchFamily="34" charset="0"/>
              <a:buChar char="•"/>
            </a:pP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c –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количество общих свойств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83F5D2-EE18-EB49-B2CD-D96F06819424}"/>
              </a:ext>
            </a:extLst>
          </p:cNvPr>
          <p:cNvSpPr/>
          <p:nvPr/>
        </p:nvSpPr>
        <p:spPr>
          <a:xfrm>
            <a:off x="900190" y="493025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lvl="0" indent="-228594">
              <a:spcBef>
                <a:spcPts val="1200"/>
              </a:spcBef>
              <a:buClr>
                <a:srgbClr val="DC4E41"/>
              </a:buClr>
              <a:buFont typeface="Arial" panose="020B0604020202020204" pitchFamily="34" charset="0"/>
              <a:buChar char="•"/>
            </a:pP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x –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количество всех базовых атрибутов</a:t>
            </a:r>
            <a:endParaRPr lang="en-US" sz="1400" kern="800" spc="-13" dirty="0">
              <a:solidFill>
                <a:srgbClr val="57565A"/>
              </a:solidFill>
              <a:latin typeface="Trebuchet MS" panose="020B0703020202090204" pitchFamily="34" charset="0"/>
            </a:endParaRPr>
          </a:p>
          <a:p>
            <a:pPr marL="228594" lvl="0" indent="-228594">
              <a:spcBef>
                <a:spcPts val="1200"/>
              </a:spcBef>
              <a:buClr>
                <a:srgbClr val="DC4E41"/>
              </a:buClr>
              <a:buFont typeface="Arial" panose="020B0604020202020204" pitchFamily="34" charset="0"/>
              <a:buChar char="•"/>
            </a:pP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y –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количество измененных</a:t>
            </a:r>
            <a:r>
              <a:rPr lang="en-US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 </a:t>
            </a:r>
            <a:r>
              <a:rPr lang="ru-RU" sz="1400" kern="800" spc="-13" dirty="0">
                <a:solidFill>
                  <a:srgbClr val="57565A"/>
                </a:solidFill>
                <a:latin typeface="Trebuchet MS" panose="020B0703020202090204" pitchFamily="34" charset="0"/>
              </a:rPr>
              <a:t>базовых атрибутов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42B1D-2D83-D042-9EC7-65FE11EC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978" y="3200191"/>
            <a:ext cx="669602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A7F75-D699-7D41-B356-0D1E7517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Цифровой отпечаток</a:t>
            </a:r>
            <a:r>
              <a:rPr lang="en-US" dirty="0"/>
              <a:t> </a:t>
            </a:r>
            <a:r>
              <a:rPr lang="ru-RU" dirty="0"/>
              <a:t>актива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073AC1-6682-B241-AF81-7DCEF4D1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4089" y="1816487"/>
            <a:ext cx="5490605" cy="32250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1C404-837A-164E-B673-02B148EA9621}"/>
              </a:ext>
            </a:extLst>
          </p:cNvPr>
          <p:cNvSpPr txBox="1"/>
          <p:nvPr/>
        </p:nvSpPr>
        <p:spPr>
          <a:xfrm>
            <a:off x="407368" y="2492896"/>
            <a:ext cx="41585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Имя сервера</a:t>
            </a:r>
            <a:r>
              <a:rPr lang="en-US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:</a:t>
            </a:r>
            <a:b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</a:br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SID: S-3-10-52-511381244</a:t>
            </a:r>
          </a:p>
          <a:p>
            <a:pPr lvl="0"/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DNS-</a:t>
            </a:r>
            <a:r>
              <a:rPr lang="ru-RU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адрес</a:t>
            </a:r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: EKB-EXC189.it.volga.wave</a:t>
            </a:r>
            <a:br>
              <a:rPr lang="ru-RU" sz="1800" dirty="0">
                <a:solidFill>
                  <a:srgbClr val="57565A"/>
                </a:solidFill>
                <a:latin typeface="Trebuchet MS" panose="020B0703020202090204" pitchFamily="34" charset="0"/>
              </a:rPr>
            </a:br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IP-</a:t>
            </a:r>
            <a:r>
              <a:rPr lang="ru-RU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адрес</a:t>
            </a:r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:</a:t>
            </a:r>
          </a:p>
          <a:p>
            <a:pPr lvl="0"/>
            <a:r>
              <a:rPr lang="en-US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MAC-</a:t>
            </a:r>
            <a:r>
              <a:rPr lang="ru-RU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адрес</a:t>
            </a:r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: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934C1B33-BFF9-8541-A69F-78863CC478EC}"/>
              </a:ext>
            </a:extLst>
          </p:cNvPr>
          <p:cNvSpPr/>
          <p:nvPr/>
        </p:nvSpPr>
        <p:spPr>
          <a:xfrm>
            <a:off x="6412891" y="3042246"/>
            <a:ext cx="2556284" cy="720075"/>
          </a:xfrm>
          <a:prstGeom prst="rtTriangl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3523E8F-7F94-3B4A-9A80-C04A71EC0165}"/>
              </a:ext>
            </a:extLst>
          </p:cNvPr>
          <p:cNvCxnSpPr>
            <a:cxnSpLocks/>
          </p:cNvCxnSpPr>
          <p:nvPr/>
        </p:nvCxnSpPr>
        <p:spPr>
          <a:xfrm>
            <a:off x="6024089" y="3762321"/>
            <a:ext cx="5490605" cy="0"/>
          </a:xfrm>
          <a:prstGeom prst="line">
            <a:avLst/>
          </a:prstGeom>
          <a:ln w="28575">
            <a:solidFill>
              <a:schemeClr val="accent4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FCBC8B-5B5D-3342-900C-727450A2DBA5}"/>
              </a:ext>
            </a:extLst>
          </p:cNvPr>
          <p:cNvSpPr/>
          <p:nvPr/>
        </p:nvSpPr>
        <p:spPr>
          <a:xfrm>
            <a:off x="3073774" y="3320988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172.212.156.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52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62180-3AA1-7147-9CB9-AB4A74B29B39}"/>
              </a:ext>
            </a:extLst>
          </p:cNvPr>
          <p:cNvSpPr txBox="1"/>
          <p:nvPr/>
        </p:nvSpPr>
        <p:spPr>
          <a:xfrm>
            <a:off x="3638961" y="3586645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f1:2b:f8:75:a7:89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8C64C-2BE4-554A-AF1A-3A59E700902A}"/>
              </a:ext>
            </a:extLst>
          </p:cNvPr>
          <p:cNvSpPr txBox="1"/>
          <p:nvPr/>
        </p:nvSpPr>
        <p:spPr>
          <a:xfrm>
            <a:off x="3166623" y="250088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chemeClr val="accent4"/>
                </a:solidFill>
                <a:latin typeface="Trebuchet MS" panose="020B0703020202090204" pitchFamily="34" charset="0"/>
              </a:rPr>
              <a:t>EKB-EXC189</a:t>
            </a:r>
            <a:endParaRPr lang="ru-RU" sz="1800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9C2530-10E5-3349-9087-A1814DF6BFA0}"/>
              </a:ext>
            </a:extLst>
          </p:cNvPr>
          <p:cNvSpPr txBox="1"/>
          <p:nvPr/>
        </p:nvSpPr>
        <p:spPr>
          <a:xfrm>
            <a:off x="407368" y="1863345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rebuchet MS" panose="020B0703020202090204" pitchFamily="34" charset="0"/>
              </a:rPr>
              <a:t>Количество изменяемых полей</a:t>
            </a:r>
            <a:r>
              <a:rPr lang="en-US" sz="1600" dirty="0">
                <a:latin typeface="Trebuchet MS" panose="020B0703020202090204" pitchFamily="34" charset="0"/>
              </a:rPr>
              <a:t>:</a:t>
            </a:r>
            <a:endParaRPr lang="ru-RU" sz="1600" dirty="0"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D9665-F6DA-E24A-A548-3A2E10645F04}"/>
              </a:ext>
            </a:extLst>
          </p:cNvPr>
          <p:cNvSpPr txBox="1"/>
          <p:nvPr/>
        </p:nvSpPr>
        <p:spPr>
          <a:xfrm>
            <a:off x="3496515" y="185078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Trebuchet MS" panose="020B0703020202090204" pitchFamily="34" charset="0"/>
              </a:rPr>
              <a:t>1</a:t>
            </a:r>
            <a:endParaRPr lang="ru-RU" sz="1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8FC605-7EC5-9F46-A59E-EA2B922DC787}"/>
              </a:ext>
            </a:extLst>
          </p:cNvPr>
          <p:cNvSpPr txBox="1"/>
          <p:nvPr/>
        </p:nvSpPr>
        <p:spPr>
          <a:xfrm>
            <a:off x="3491906" y="185078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Trebuchet MS" panose="020B0703020202090204" pitchFamily="34" charset="0"/>
              </a:rPr>
              <a:t>2</a:t>
            </a:r>
            <a:endParaRPr lang="ru-RU" sz="1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6FECBA-B24C-0A49-93FB-88106D1E3488}"/>
              </a:ext>
            </a:extLst>
          </p:cNvPr>
          <p:cNvSpPr txBox="1"/>
          <p:nvPr/>
        </p:nvSpPr>
        <p:spPr>
          <a:xfrm>
            <a:off x="3484116" y="186642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endParaRPr lang="ru-RU" sz="16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B2BA428D-F484-C740-B2A8-77915C5A7CA2}"/>
              </a:ext>
            </a:extLst>
          </p:cNvPr>
          <p:cNvSpPr/>
          <p:nvPr/>
        </p:nvSpPr>
        <p:spPr>
          <a:xfrm rot="10800000">
            <a:off x="9228348" y="3771312"/>
            <a:ext cx="2286346" cy="377759"/>
          </a:xfrm>
          <a:prstGeom prst="rtTriangle">
            <a:avLst/>
          </a:prstGeom>
          <a:solidFill>
            <a:schemeClr val="accent4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9A528B8-08B0-4045-BA17-F2D84FEC8E79}"/>
              </a:ext>
            </a:extLst>
          </p:cNvPr>
          <p:cNvSpPr/>
          <p:nvPr/>
        </p:nvSpPr>
        <p:spPr>
          <a:xfrm>
            <a:off x="9660396" y="3835455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CEEF53A-0467-7F42-BCDE-D7C6B6608EBE}"/>
              </a:ext>
            </a:extLst>
          </p:cNvPr>
          <p:cNvSpPr/>
          <p:nvPr/>
        </p:nvSpPr>
        <p:spPr>
          <a:xfrm>
            <a:off x="7464152" y="3366280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1B0709A-F0E4-C842-AB79-F41EA6EE69CA}"/>
              </a:ext>
            </a:extLst>
          </p:cNvPr>
          <p:cNvSpPr/>
          <p:nvPr/>
        </p:nvSpPr>
        <p:spPr>
          <a:xfrm>
            <a:off x="8583577" y="3641734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2DC36A8-201A-084B-9EB6-E0BABF46DFB0}"/>
              </a:ext>
            </a:extLst>
          </p:cNvPr>
          <p:cNvCxnSpPr>
            <a:cxnSpLocks/>
          </p:cNvCxnSpPr>
          <p:nvPr/>
        </p:nvCxnSpPr>
        <p:spPr>
          <a:xfrm flipV="1">
            <a:off x="7500156" y="3429000"/>
            <a:ext cx="0" cy="72008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643CD4F-9C5D-4F40-B76F-32DA32C13C50}"/>
              </a:ext>
            </a:extLst>
          </p:cNvPr>
          <p:cNvCxnSpPr>
            <a:cxnSpLocks/>
          </p:cNvCxnSpPr>
          <p:nvPr/>
        </p:nvCxnSpPr>
        <p:spPr>
          <a:xfrm flipV="1">
            <a:off x="8616280" y="3713742"/>
            <a:ext cx="0" cy="43532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200FE1A-9C52-3249-9AA6-7D19BDA7D1FE}"/>
              </a:ext>
            </a:extLst>
          </p:cNvPr>
          <p:cNvCxnSpPr>
            <a:cxnSpLocks/>
          </p:cNvCxnSpPr>
          <p:nvPr/>
        </p:nvCxnSpPr>
        <p:spPr>
          <a:xfrm flipV="1">
            <a:off x="9696400" y="3895092"/>
            <a:ext cx="0" cy="2539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FFDC5C-31AD-314A-A054-D0164FE7A1E0}"/>
              </a:ext>
            </a:extLst>
          </p:cNvPr>
          <p:cNvSpPr txBox="1"/>
          <p:nvPr/>
        </p:nvSpPr>
        <p:spPr>
          <a:xfrm>
            <a:off x="1718212" y="3607324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f1:2b:f8:75:a7:89</a:t>
            </a:r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B1242-A36D-3342-8534-683131C45658}"/>
              </a:ext>
            </a:extLst>
          </p:cNvPr>
          <p:cNvSpPr txBox="1"/>
          <p:nvPr/>
        </p:nvSpPr>
        <p:spPr>
          <a:xfrm>
            <a:off x="1430663" y="332098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172.212.156.49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2A6E9-AADE-014D-921B-0D54BE5E5646}"/>
              </a:ext>
            </a:extLst>
          </p:cNvPr>
          <p:cNvSpPr txBox="1"/>
          <p:nvPr/>
        </p:nvSpPr>
        <p:spPr>
          <a:xfrm>
            <a:off x="1900646" y="250134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rgbClr val="57565A"/>
                </a:solidFill>
                <a:latin typeface="Trebuchet MS" panose="020B0703020202090204" pitchFamily="34" charset="0"/>
              </a:rPr>
              <a:t>EKB-EXC189</a:t>
            </a:r>
            <a:endParaRPr lang="ru-RU" sz="18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EFFE82-417E-7040-B7EC-DA9B807C753D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1718212" y="3791990"/>
            <a:ext cx="1905294" cy="46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16427FA-C210-A044-9512-50A4DB81D774}"/>
              </a:ext>
            </a:extLst>
          </p:cNvPr>
          <p:cNvCxnSpPr>
            <a:cxnSpLocks/>
          </p:cNvCxnSpPr>
          <p:nvPr/>
        </p:nvCxnSpPr>
        <p:spPr>
          <a:xfrm flipV="1">
            <a:off x="1528069" y="3505654"/>
            <a:ext cx="1545705" cy="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69861A5-8465-F247-8AF4-A0F8D202F453}"/>
              </a:ext>
            </a:extLst>
          </p:cNvPr>
          <p:cNvCxnSpPr>
            <a:cxnSpLocks/>
          </p:cNvCxnSpPr>
          <p:nvPr/>
        </p:nvCxnSpPr>
        <p:spPr>
          <a:xfrm>
            <a:off x="1990704" y="2676863"/>
            <a:ext cx="1215082" cy="1748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6" grpId="1"/>
      <p:bldP spid="27" grpId="0"/>
      <p:bldP spid="27" grpId="1"/>
      <p:bldP spid="28" grpId="0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EC73F-A598-8443-BA2C-5279E5E9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изменений актива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9EF85-0698-5941-8608-0511B89E1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Сценарий создания нового актива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10AF8-F70A-2C40-A88A-C8E178D9DCA1}"/>
              </a:ext>
            </a:extLst>
          </p:cNvPr>
          <p:cNvSpPr txBox="1"/>
          <p:nvPr/>
        </p:nvSpPr>
        <p:spPr>
          <a:xfrm>
            <a:off x="371364" y="1993339"/>
            <a:ext cx="5591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Имя сервера</a:t>
            </a:r>
            <a:r>
              <a:rPr lang="en-US" dirty="0">
                <a:latin typeface="Trebuchet MS" panose="020B0703020202090204" pitchFamily="34" charset="0"/>
              </a:rPr>
              <a:t>: </a:t>
            </a:r>
            <a:r>
              <a:rPr lang="en" dirty="0">
                <a:latin typeface="Trebuchet MS" panose="020B0703020202090204" pitchFamily="34" charset="0"/>
              </a:rPr>
              <a:t>EKB-EXC189</a:t>
            </a:r>
            <a:br>
              <a:rPr lang="en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SID: S-3-10-52-511381244</a:t>
            </a:r>
          </a:p>
          <a:p>
            <a:r>
              <a:rPr lang="en" dirty="0">
                <a:latin typeface="Trebuchet MS" panose="020B0703020202090204" pitchFamily="34" charset="0"/>
              </a:rPr>
              <a:t>DNS-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EKB-EXC189.it.volga.wave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IP-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3"/>
                </a:solidFill>
                <a:latin typeface="Trebuchet MS" panose="020B0703020202090204" pitchFamily="34" charset="0"/>
              </a:rPr>
              <a:t>172.212.156.49</a:t>
            </a:r>
          </a:p>
          <a:p>
            <a:r>
              <a:rPr lang="en-US" dirty="0">
                <a:latin typeface="Trebuchet MS" panose="020B0703020202090204" pitchFamily="34" charset="0"/>
              </a:rPr>
              <a:t>MAC-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3"/>
                </a:solidFill>
                <a:latin typeface="Trebuchet MS" panose="020B0703020202090204" pitchFamily="34" charset="0"/>
              </a:rPr>
              <a:t>f1:2b:f8:75:a7:89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2C2656-2E27-0C47-BB5C-DED645F7FA3D}"/>
              </a:ext>
            </a:extLst>
          </p:cNvPr>
          <p:cNvSpPr/>
          <p:nvPr/>
        </p:nvSpPr>
        <p:spPr>
          <a:xfrm>
            <a:off x="6470065" y="1993339"/>
            <a:ext cx="5472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Имя сервера</a:t>
            </a:r>
            <a:r>
              <a:rPr lang="en-US" dirty="0">
                <a:latin typeface="Trebuchet MS" panose="020B0703020202090204" pitchFamily="34" charset="0"/>
              </a:rPr>
              <a:t>: </a:t>
            </a:r>
            <a:r>
              <a:rPr lang="en" dirty="0">
                <a:latin typeface="Trebuchet MS" panose="020B0703020202090204" pitchFamily="34" charset="0"/>
              </a:rPr>
              <a:t>EKB-EXC189</a:t>
            </a:r>
            <a:br>
              <a:rPr lang="en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SID: S-3-10-52-511381244</a:t>
            </a:r>
          </a:p>
          <a:p>
            <a:r>
              <a:rPr lang="en" dirty="0">
                <a:latin typeface="Trebuchet MS" panose="020B0703020202090204" pitchFamily="34" charset="0"/>
              </a:rPr>
              <a:t>DNS-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EKB-EXC189.it.volga.wave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IP-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172.212.156.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52</a:t>
            </a:r>
            <a:endParaRPr lang="en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r>
              <a:rPr lang="en-US" dirty="0">
                <a:latin typeface="Trebuchet MS" panose="020B0703020202090204" pitchFamily="34" charset="0"/>
              </a:rPr>
              <a:t>MAC-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b2:21:</a:t>
            </a:r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a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8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: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с5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:a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9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:</a:t>
            </a: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" dirty="0">
                <a:solidFill>
                  <a:schemeClr val="accent4"/>
                </a:solidFill>
                <a:latin typeface="Trebuchet MS" panose="020B0703020202090204" pitchFamily="34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E25A0-BA30-DF40-8FB2-E4341E0EA189}"/>
              </a:ext>
            </a:extLst>
          </p:cNvPr>
          <p:cNvSpPr txBox="1"/>
          <p:nvPr/>
        </p:nvSpPr>
        <p:spPr>
          <a:xfrm>
            <a:off x="1909573" y="153167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rebuchet MS" panose="020B0703020202090204" pitchFamily="34" charset="0"/>
              </a:rPr>
              <a:t>OLD</a:t>
            </a:r>
            <a:endParaRPr lang="ru-RU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16B9-A18C-EA4F-B473-F55C7B9D884B}"/>
              </a:ext>
            </a:extLst>
          </p:cNvPr>
          <p:cNvSpPr txBox="1"/>
          <p:nvPr/>
        </p:nvSpPr>
        <p:spPr>
          <a:xfrm>
            <a:off x="7958245" y="153167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NEW</a:t>
            </a:r>
            <a:endParaRPr lang="ru-RU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818A226-CDA6-084B-913A-4D231C8ECF8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962806" y="2962835"/>
            <a:ext cx="507259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9C9B72C-F43F-7E45-9DDA-A70A4B807A20}"/>
              </a:ext>
            </a:extLst>
          </p:cNvPr>
          <p:cNvSpPr txBox="1"/>
          <p:nvPr/>
        </p:nvSpPr>
        <p:spPr>
          <a:xfrm>
            <a:off x="371364" y="4074365"/>
            <a:ext cx="1105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Создание нового объекта при изменении базовых полей</a:t>
            </a:r>
            <a:r>
              <a:rPr lang="en-US" dirty="0">
                <a:latin typeface="Trebuchet MS" panose="020B0703020202090204" pitchFamily="34" charset="0"/>
              </a:rPr>
              <a:t>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возможна «потеря» актива</a:t>
            </a:r>
            <a:endParaRPr lang="en-US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нет возможности отследить факты изменений актива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E9A5D5-558F-2749-B784-B640452B0774}"/>
              </a:ext>
            </a:extLst>
          </p:cNvPr>
          <p:cNvSpPr/>
          <p:nvPr/>
        </p:nvSpPr>
        <p:spPr>
          <a:xfrm>
            <a:off x="15404" y="5416729"/>
            <a:ext cx="12191999" cy="631566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703020202090204" pitchFamily="34" charset="0"/>
              </a:rPr>
              <a:t>НЕ СООТВЕТСТВУЕТ ЖИЗНЕННОМУ ЦИКЛУ АКТИВА</a:t>
            </a:r>
          </a:p>
        </p:txBody>
      </p:sp>
    </p:spTree>
    <p:extLst>
      <p:ext uri="{BB962C8B-B14F-4D97-AF65-F5344CB8AC3E}">
        <p14:creationId xmlns:p14="http://schemas.microsoft.com/office/powerpoint/2010/main" val="41090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EC73F-A598-8443-BA2C-5279E5E9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Отслеживание изменений актива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9EF85-0698-5941-8608-0511B89E1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Сценарий отслеживания и регистрации изменений</a:t>
            </a:r>
            <a:r>
              <a:rPr lang="en-US" dirty="0"/>
              <a:t> </a:t>
            </a:r>
            <a:r>
              <a:rPr lang="ru-RU" dirty="0"/>
              <a:t>на основе базовых полей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10AF8-F70A-2C40-A88A-C8E178D9DCA1}"/>
              </a:ext>
            </a:extLst>
          </p:cNvPr>
          <p:cNvSpPr txBox="1"/>
          <p:nvPr/>
        </p:nvSpPr>
        <p:spPr>
          <a:xfrm>
            <a:off x="359024" y="1648952"/>
            <a:ext cx="5591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Имя сервера</a:t>
            </a:r>
            <a:r>
              <a:rPr lang="en-US" dirty="0">
                <a:latin typeface="Trebuchet MS" panose="020B0703020202090204" pitchFamily="34" charset="0"/>
              </a:rPr>
              <a:t>: </a:t>
            </a:r>
            <a:r>
              <a:rPr lang="en" dirty="0">
                <a:latin typeface="Trebuchet MS" panose="020B0703020202090204" pitchFamily="34" charset="0"/>
              </a:rPr>
              <a:t>EKB-EXC189</a:t>
            </a:r>
            <a:br>
              <a:rPr lang="en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SID: S-3-10-52-511381244</a:t>
            </a:r>
          </a:p>
          <a:p>
            <a:r>
              <a:rPr lang="en" dirty="0">
                <a:latin typeface="Trebuchet MS" panose="020B0703020202090204" pitchFamily="34" charset="0"/>
              </a:rPr>
              <a:t>DNS-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EKB-EXC189.it.volga.wave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en" dirty="0">
                <a:latin typeface="Trebuchet MS" panose="020B0703020202090204" pitchFamily="34" charset="0"/>
              </a:rPr>
              <a:t>IP-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3"/>
                </a:solidFill>
                <a:latin typeface="Trebuchet MS" panose="020B0703020202090204" pitchFamily="34" charset="0"/>
              </a:rPr>
              <a:t>172.212.156.49</a:t>
            </a:r>
          </a:p>
          <a:p>
            <a:r>
              <a:rPr lang="en-US" dirty="0">
                <a:latin typeface="Trebuchet MS" panose="020B0703020202090204" pitchFamily="34" charset="0"/>
              </a:rPr>
              <a:t>MAC-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3"/>
                </a:solidFill>
                <a:latin typeface="Trebuchet MS" panose="020B0703020202090204" pitchFamily="34" charset="0"/>
              </a:rPr>
              <a:t>f1:2b:f8:75:a7:89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2C2656-2E27-0C47-BB5C-DED645F7FA3D}"/>
              </a:ext>
            </a:extLst>
          </p:cNvPr>
          <p:cNvSpPr/>
          <p:nvPr/>
        </p:nvSpPr>
        <p:spPr>
          <a:xfrm>
            <a:off x="6461305" y="2201844"/>
            <a:ext cx="5472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rebuchet MS" panose="020B0703020202090204" pitchFamily="34" charset="0"/>
              </a:rPr>
              <a:t>IP-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172.212.156.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52</a:t>
            </a:r>
            <a:endParaRPr lang="en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r>
              <a:rPr lang="en-US" dirty="0">
                <a:latin typeface="Trebuchet MS" panose="020B0703020202090204" pitchFamily="34" charset="0"/>
              </a:rPr>
              <a:t>MAC-</a:t>
            </a:r>
            <a:r>
              <a:rPr lang="ru-RU" dirty="0">
                <a:latin typeface="Trebuchet MS" panose="020B0703020202090204" pitchFamily="34" charset="0"/>
              </a:rPr>
              <a:t>адрес</a:t>
            </a:r>
            <a:r>
              <a:rPr lang="en" dirty="0">
                <a:latin typeface="Trebuchet MS" panose="020B0703020202090204" pitchFamily="34" charset="0"/>
              </a:rPr>
              <a:t>: 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b2:21: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a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: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с5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:a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9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: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3</a:t>
            </a:r>
            <a:r>
              <a:rPr lang="en" dirty="0">
                <a:solidFill>
                  <a:schemeClr val="accent2"/>
                </a:solidFill>
                <a:latin typeface="Trebuchet MS" panose="020B0703020202090204" pitchFamily="34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E25A0-BA30-DF40-8FB2-E4341E0EA189}"/>
              </a:ext>
            </a:extLst>
          </p:cNvPr>
          <p:cNvSpPr txBox="1"/>
          <p:nvPr/>
        </p:nvSpPr>
        <p:spPr>
          <a:xfrm>
            <a:off x="1897233" y="1187287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rebuchet MS" panose="020B0703020202090204" pitchFamily="34" charset="0"/>
              </a:rPr>
              <a:t>OLD</a:t>
            </a:r>
            <a:endParaRPr lang="ru-RU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16B9-A18C-EA4F-B473-F55C7B9D884B}"/>
              </a:ext>
            </a:extLst>
          </p:cNvPr>
          <p:cNvSpPr txBox="1"/>
          <p:nvPr/>
        </p:nvSpPr>
        <p:spPr>
          <a:xfrm>
            <a:off x="7945905" y="118728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CHANGE</a:t>
            </a:r>
            <a:endParaRPr lang="ru-RU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818A226-CDA6-084B-913A-4D231C8ECF8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950466" y="2617343"/>
            <a:ext cx="510839" cy="110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9C9B72C-F43F-7E45-9DDA-A70A4B807A20}"/>
              </a:ext>
            </a:extLst>
          </p:cNvPr>
          <p:cNvSpPr txBox="1"/>
          <p:nvPr/>
        </p:nvSpPr>
        <p:spPr>
          <a:xfrm>
            <a:off x="351290" y="4383158"/>
            <a:ext cx="1105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Отслеживание изменений на основе базовых полей</a:t>
            </a:r>
            <a:r>
              <a:rPr lang="en-US" dirty="0">
                <a:latin typeface="Trebuchet MS" panose="020B0703020202090204" pitchFamily="34" charset="0"/>
              </a:rPr>
              <a:t>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объекты уникальны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, 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потеря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ru-RU">
                <a:solidFill>
                  <a:schemeClr val="accent2"/>
                </a:solidFill>
                <a:latin typeface="Trebuchet MS" panose="020B0703020202090204" pitchFamily="34" charset="0"/>
              </a:rPr>
              <a:t>и повторения </a:t>
            </a: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исключается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  <a:latin typeface="Trebuchet MS" panose="020B0703020202090204" pitchFamily="34" charset="0"/>
              </a:rPr>
              <a:t>изменения отслеживаются автоматически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E3689-4E62-EC40-85B0-60E6F6218541}"/>
              </a:ext>
            </a:extLst>
          </p:cNvPr>
          <p:cNvSpPr txBox="1"/>
          <p:nvPr/>
        </p:nvSpPr>
        <p:spPr>
          <a:xfrm>
            <a:off x="368884" y="39323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3848F-CB20-064B-A93B-7BED886BBACF}"/>
              </a:ext>
            </a:extLst>
          </p:cNvPr>
          <p:cNvSpPr txBox="1"/>
          <p:nvPr/>
        </p:nvSpPr>
        <p:spPr>
          <a:xfrm>
            <a:off x="355399" y="3478680"/>
            <a:ext cx="10277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Регистрация изменений</a:t>
            </a:r>
            <a:endParaRPr lang="en" sz="20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latin typeface="Trebuchet MS" panose="020B0703020202090204" pitchFamily="34" charset="0"/>
              </a:rPr>
              <a:t>IP-</a:t>
            </a:r>
            <a:r>
              <a:rPr lang="ru-RU" sz="1800" dirty="0">
                <a:latin typeface="Trebuchet MS" panose="020B0703020202090204" pitchFamily="34" charset="0"/>
              </a:rPr>
              <a:t>адрес</a:t>
            </a:r>
            <a:r>
              <a:rPr lang="en-US" sz="1800" dirty="0">
                <a:latin typeface="Trebuchet MS" panose="020B0703020202090204" pitchFamily="34" charset="0"/>
              </a:rPr>
              <a:t>: </a:t>
            </a:r>
            <a:r>
              <a:rPr lang="ru-RU" sz="1800" dirty="0">
                <a:latin typeface="Trebuchet MS" panose="020B0703020202090204" pitchFamily="34" charset="0"/>
              </a:rPr>
              <a:t>Предыдущее значение </a:t>
            </a:r>
            <a:r>
              <a:rPr lang="en" sz="1800" dirty="0">
                <a:solidFill>
                  <a:schemeClr val="accent3"/>
                </a:solidFill>
                <a:latin typeface="Trebuchet MS" panose="020B0703020202090204" pitchFamily="34" charset="0"/>
              </a:rPr>
              <a:t>172.212.156.49</a:t>
            </a:r>
            <a:r>
              <a:rPr lang="en-US" sz="1800" dirty="0">
                <a:latin typeface="Trebuchet MS" panose="020B0703020202090204" pitchFamily="34" charset="0"/>
              </a:rPr>
              <a:t>, </a:t>
            </a:r>
            <a:r>
              <a:rPr lang="ru-RU" sz="1800" dirty="0">
                <a:latin typeface="Trebuchet MS" panose="020B0703020202090204" pitchFamily="34" charset="0"/>
              </a:rPr>
              <a:t>Текущее значение</a:t>
            </a:r>
            <a:r>
              <a:rPr lang="en-US" sz="1800" dirty="0">
                <a:latin typeface="Trebuchet MS" panose="020B0703020202090204" pitchFamily="34" charset="0"/>
              </a:rPr>
              <a:t>: 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172.212.156.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52</a:t>
            </a:r>
            <a:endParaRPr lang="en-US" sz="18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</a:rPr>
              <a:t>MAC-</a:t>
            </a:r>
            <a:r>
              <a:rPr lang="ru-RU" sz="1800" dirty="0">
                <a:latin typeface="Trebuchet MS" panose="020B0703020202090204" pitchFamily="34" charset="0"/>
              </a:rPr>
              <a:t>адрес</a:t>
            </a:r>
            <a:r>
              <a:rPr lang="en-US" sz="1800" dirty="0">
                <a:latin typeface="Trebuchet MS" panose="020B0703020202090204" pitchFamily="34" charset="0"/>
              </a:rPr>
              <a:t>: </a:t>
            </a:r>
            <a:r>
              <a:rPr lang="ru-RU" sz="1800" dirty="0">
                <a:latin typeface="Trebuchet MS" panose="020B0703020202090204" pitchFamily="34" charset="0"/>
              </a:rPr>
              <a:t>Предыдущее значение </a:t>
            </a:r>
            <a:r>
              <a:rPr lang="en" sz="1800" dirty="0">
                <a:solidFill>
                  <a:schemeClr val="accent3"/>
                </a:solidFill>
                <a:latin typeface="Trebuchet MS" panose="020B0703020202090204" pitchFamily="34" charset="0"/>
              </a:rPr>
              <a:t>f1:2b:f8:75:a7:89</a:t>
            </a:r>
            <a:r>
              <a:rPr lang="en-US" sz="1800" dirty="0">
                <a:latin typeface="Trebuchet MS" panose="020B0703020202090204" pitchFamily="34" charset="0"/>
              </a:rPr>
              <a:t>, </a:t>
            </a:r>
            <a:r>
              <a:rPr lang="ru-RU" sz="1800" dirty="0">
                <a:latin typeface="Trebuchet MS" panose="020B0703020202090204" pitchFamily="34" charset="0"/>
              </a:rPr>
              <a:t>Текущее значение</a:t>
            </a:r>
            <a:r>
              <a:rPr lang="en-US" sz="1800" dirty="0">
                <a:latin typeface="Trebuchet MS" panose="020B0703020202090204" pitchFamily="34" charset="0"/>
              </a:rPr>
              <a:t>: 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b2:21:</a:t>
            </a:r>
            <a:r>
              <a:rPr lang="en-US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a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: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с5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:a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9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:</a:t>
            </a:r>
            <a:r>
              <a:rPr lang="ru-RU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3</a:t>
            </a:r>
            <a:r>
              <a:rPr lang="en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9</a:t>
            </a:r>
            <a:endParaRPr lang="en-US" sz="18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B0B2B0-8A24-FA42-899A-E558AA223A15}"/>
              </a:ext>
            </a:extLst>
          </p:cNvPr>
          <p:cNvSpPr/>
          <p:nvPr/>
        </p:nvSpPr>
        <p:spPr>
          <a:xfrm>
            <a:off x="2622" y="5630949"/>
            <a:ext cx="12191999" cy="63156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703020202090204" pitchFamily="34" charset="0"/>
              </a:rPr>
              <a:t>СООТВЕТСТВУЕТ ЖИЗНЕННОМУ ЦИКЛУ АКТИВА</a:t>
            </a:r>
          </a:p>
        </p:txBody>
      </p:sp>
    </p:spTree>
    <p:extLst>
      <p:ext uri="{BB962C8B-B14F-4D97-AF65-F5344CB8AC3E}">
        <p14:creationId xmlns:p14="http://schemas.microsoft.com/office/powerpoint/2010/main" val="8324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615B2-434B-B845-9DFE-52C18489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20219"/>
            <a:ext cx="10363200" cy="817561"/>
          </a:xfrm>
        </p:spPr>
        <p:txBody>
          <a:bodyPr>
            <a:normAutofit/>
          </a:bodyPr>
          <a:lstStyle/>
          <a:p>
            <a:r>
              <a:rPr lang="ru-RU" sz="5400" dirty="0"/>
              <a:t>Демонстрация</a:t>
            </a:r>
          </a:p>
        </p:txBody>
      </p:sp>
    </p:spTree>
    <p:extLst>
      <p:ext uri="{BB962C8B-B14F-4D97-AF65-F5344CB8AC3E}">
        <p14:creationId xmlns:p14="http://schemas.microsoft.com/office/powerpoint/2010/main" val="12568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B4B-CD9E-1F4B-82D9-30E8CBD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Manager</a:t>
            </a:r>
            <a:endParaRPr lang="en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C16D9BD-FF2D-2648-A049-74310CE01C4D}"/>
              </a:ext>
            </a:extLst>
          </p:cNvPr>
          <p:cNvSpPr/>
          <p:nvPr/>
        </p:nvSpPr>
        <p:spPr>
          <a:xfrm>
            <a:off x="914400" y="1092586"/>
            <a:ext cx="5106616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rebuchet MS" panose="020B0703020202090204" pitchFamily="34" charset="0"/>
              </a:rPr>
              <a:t>Фиксация важных событий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D490D1A-5DAC-D04F-A9EB-F8E2BED5E8E4}"/>
              </a:ext>
            </a:extLst>
          </p:cNvPr>
          <p:cNvSpPr/>
          <p:nvPr/>
        </p:nvSpPr>
        <p:spPr>
          <a:xfrm>
            <a:off x="6276020" y="1092586"/>
            <a:ext cx="5001580" cy="2196244"/>
          </a:xfrm>
          <a:prstGeom prst="roundRect">
            <a:avLst/>
          </a:prstGeom>
          <a:solidFill>
            <a:srgbClr val="E9E9E9"/>
          </a:solidFill>
          <a:ln w="762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+ </a:t>
            </a:r>
            <a:r>
              <a:rPr lang="en-US" sz="48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Workflow</a:t>
            </a:r>
            <a:endParaRPr lang="ru-RU" sz="4800" b="1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8D4198A-6EB0-B845-92E5-D1BFE2A47B27}"/>
              </a:ext>
            </a:extLst>
          </p:cNvPr>
          <p:cNvSpPr/>
          <p:nvPr/>
        </p:nvSpPr>
        <p:spPr>
          <a:xfrm>
            <a:off x="910114" y="3569170"/>
            <a:ext cx="2377573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Создание инцидентов вручную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735649B-8BDA-8D42-BA1A-C6E8A4C3B944}"/>
              </a:ext>
            </a:extLst>
          </p:cNvPr>
          <p:cNvSpPr/>
          <p:nvPr/>
        </p:nvSpPr>
        <p:spPr>
          <a:xfrm>
            <a:off x="6276019" y="3569170"/>
            <a:ext cx="5005866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rebuchet MS" panose="020B0703020202090204" pitchFamily="34" charset="0"/>
              </a:rPr>
              <a:t>Уровни критичности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A7A8F3-94BD-2041-844D-9A2EB455643E}"/>
              </a:ext>
            </a:extLst>
          </p:cNvPr>
          <p:cNvSpPr/>
          <p:nvPr/>
        </p:nvSpPr>
        <p:spPr>
          <a:xfrm>
            <a:off x="3593066" y="3569170"/>
            <a:ext cx="2377574" cy="2196244"/>
          </a:xfrm>
          <a:prstGeom prst="roundRect">
            <a:avLst/>
          </a:prstGeom>
          <a:solidFill>
            <a:srgbClr val="E9E9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rebuchet MS" panose="020B0703020202090204" pitchFamily="34" charset="0"/>
              </a:rPr>
              <a:t>История изменений и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4158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A6F2-76FE-0A46-9743-B881E895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  <a:r>
              <a:rPr lang="ru-RU" dirty="0"/>
              <a:t> — для чего и почему?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6DF4A-B3A9-7A40-A0D8-0B26FC8BD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списка статусов, которые может принимать инцидент</a:t>
            </a:r>
          </a:p>
          <a:p>
            <a:r>
              <a:rPr lang="ru-RU" dirty="0"/>
              <a:t>Логика переходов между статусами</a:t>
            </a:r>
          </a:p>
          <a:p>
            <a:r>
              <a:rPr lang="ru-RU" dirty="0"/>
              <a:t>Ролевые ограничения для переходов между статусами</a:t>
            </a:r>
          </a:p>
          <a:p>
            <a:endParaRPr lang="ru-RU" dirty="0"/>
          </a:p>
          <a:p>
            <a:r>
              <a:rPr lang="ru-RU" dirty="0"/>
              <a:t>Неограниченное количество самих </a:t>
            </a:r>
            <a:r>
              <a:rPr lang="en-US" dirty="0">
                <a:solidFill>
                  <a:schemeClr val="accent4"/>
                </a:solidFill>
              </a:rPr>
              <a:t>Workflow</a:t>
            </a:r>
            <a:r>
              <a:rPr lang="ru-RU" dirty="0"/>
              <a:t> в системе</a:t>
            </a:r>
            <a:endParaRPr lang="en-US" dirty="0"/>
          </a:p>
          <a:p>
            <a:r>
              <a:rPr lang="ru-RU" dirty="0"/>
              <a:t>Выбор </a:t>
            </a:r>
            <a:r>
              <a:rPr lang="en-US" dirty="0">
                <a:solidFill>
                  <a:schemeClr val="accent4"/>
                </a:solidFill>
              </a:rPr>
              <a:t>Workflow</a:t>
            </a:r>
            <a:r>
              <a:rPr lang="ru-RU" dirty="0"/>
              <a:t> для правил, генерирующих инциденты</a:t>
            </a:r>
          </a:p>
          <a:p>
            <a:r>
              <a:rPr lang="ru-RU" dirty="0"/>
              <a:t>Активные действия, выполняемые в процессе изменения статуса</a:t>
            </a:r>
          </a:p>
        </p:txBody>
      </p:sp>
    </p:spTree>
    <p:extLst>
      <p:ext uri="{BB962C8B-B14F-4D97-AF65-F5344CB8AC3E}">
        <p14:creationId xmlns:p14="http://schemas.microsoft.com/office/powerpoint/2010/main" val="22894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A6F2-76FE-0A46-9743-B881E895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  <a:r>
              <a:rPr lang="ru-RU" dirty="0"/>
              <a:t> — создание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019D1D66-1361-AC44-950E-983B57EB9AD7}"/>
              </a:ext>
            </a:extLst>
          </p:cNvPr>
          <p:cNvGrpSpPr/>
          <p:nvPr/>
        </p:nvGrpSpPr>
        <p:grpSpPr>
          <a:xfrm>
            <a:off x="5995750" y="1611781"/>
            <a:ext cx="2127437" cy="406400"/>
            <a:chOff x="2230005" y="1733550"/>
            <a:chExt cx="1595578" cy="304800"/>
          </a:xfrm>
        </p:grpSpPr>
        <p:sp>
          <p:nvSpPr>
            <p:cNvPr id="16" name="Chevron 10">
              <a:extLst>
                <a:ext uri="{FF2B5EF4-FFF2-40B4-BE49-F238E27FC236}">
                  <a16:creationId xmlns:a16="http://schemas.microsoft.com/office/drawing/2014/main" id="{457D4DA9-E779-0543-8F21-4AB81C7C98F7}"/>
                </a:ext>
              </a:extLst>
            </p:cNvPr>
            <p:cNvSpPr/>
            <p:nvPr/>
          </p:nvSpPr>
          <p:spPr>
            <a:xfrm>
              <a:off x="2230005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7" name="Oval 42">
              <a:extLst>
                <a:ext uri="{FF2B5EF4-FFF2-40B4-BE49-F238E27FC236}">
                  <a16:creationId xmlns:a16="http://schemas.microsoft.com/office/drawing/2014/main" id="{C6EA35EB-9454-5542-B2B2-E09A8C97C166}"/>
                </a:ext>
              </a:extLst>
            </p:cNvPr>
            <p:cNvSpPr/>
            <p:nvPr/>
          </p:nvSpPr>
          <p:spPr>
            <a:xfrm>
              <a:off x="2984497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6ED6881A-DBF7-614A-B6AB-F26DA1CB27FA}"/>
              </a:ext>
            </a:extLst>
          </p:cNvPr>
          <p:cNvSpPr/>
          <p:nvPr/>
        </p:nvSpPr>
        <p:spPr>
          <a:xfrm>
            <a:off x="4862203" y="1103781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1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AD6E96D-3FBB-C645-838C-4A0E2E65EB25}"/>
              </a:ext>
            </a:extLst>
          </p:cNvPr>
          <p:cNvSpPr/>
          <p:nvPr/>
        </p:nvSpPr>
        <p:spPr>
          <a:xfrm>
            <a:off x="6889390" y="1103781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2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EA57DC76-3731-0B4B-A5E9-B4A357DD7059}"/>
              </a:ext>
            </a:extLst>
          </p:cNvPr>
          <p:cNvCxnSpPr/>
          <p:nvPr/>
        </p:nvCxnSpPr>
        <p:spPr>
          <a:xfrm flipH="1" flipV="1">
            <a:off x="5032282" y="2018181"/>
            <a:ext cx="0" cy="5080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7">
            <a:extLst>
              <a:ext uri="{FF2B5EF4-FFF2-40B4-BE49-F238E27FC236}">
                <a16:creationId xmlns:a16="http://schemas.microsoft.com/office/drawing/2014/main" id="{8FD1A0A9-54E3-6241-BA04-7A1C20B2E775}"/>
              </a:ext>
            </a:extLst>
          </p:cNvPr>
          <p:cNvCxnSpPr/>
          <p:nvPr/>
        </p:nvCxnSpPr>
        <p:spPr>
          <a:xfrm flipH="1" flipV="1">
            <a:off x="7059468" y="2018181"/>
            <a:ext cx="0" cy="50800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F4B69-BA11-724C-A2B1-28F175C4F756}"/>
              </a:ext>
            </a:extLst>
          </p:cNvPr>
          <p:cNvSpPr/>
          <p:nvPr/>
        </p:nvSpPr>
        <p:spPr>
          <a:xfrm>
            <a:off x="4039375" y="2492896"/>
            <a:ext cx="198581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Название </a:t>
            </a:r>
            <a:r>
              <a:rPr lang="en-US" sz="2133" dirty="0">
                <a:latin typeface="Trebuchet MS" panose="020B0703020202090204" pitchFamily="34" charset="0"/>
              </a:rPr>
              <a:t>Workflow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4F9665D0-F2B3-9042-8265-95EAC8DDF56D}"/>
              </a:ext>
            </a:extLst>
          </p:cNvPr>
          <p:cNvSpPr/>
          <p:nvPr/>
        </p:nvSpPr>
        <p:spPr>
          <a:xfrm>
            <a:off x="6074356" y="2526181"/>
            <a:ext cx="198581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Перечень статусов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grpSp>
        <p:nvGrpSpPr>
          <p:cNvPr id="38" name="Group 3">
            <a:extLst>
              <a:ext uri="{FF2B5EF4-FFF2-40B4-BE49-F238E27FC236}">
                <a16:creationId xmlns:a16="http://schemas.microsoft.com/office/drawing/2014/main" id="{70D1D9D0-AAC9-5B43-8116-D2775626ADD8}"/>
              </a:ext>
            </a:extLst>
          </p:cNvPr>
          <p:cNvGrpSpPr/>
          <p:nvPr/>
        </p:nvGrpSpPr>
        <p:grpSpPr>
          <a:xfrm>
            <a:off x="3968563" y="1611781"/>
            <a:ext cx="2127437" cy="406400"/>
            <a:chOff x="685800" y="1733550"/>
            <a:chExt cx="1595578" cy="304800"/>
          </a:xfrm>
        </p:grpSpPr>
        <p:sp>
          <p:nvSpPr>
            <p:cNvPr id="39" name="Chevron 4">
              <a:extLst>
                <a:ext uri="{FF2B5EF4-FFF2-40B4-BE49-F238E27FC236}">
                  <a16:creationId xmlns:a16="http://schemas.microsoft.com/office/drawing/2014/main" id="{DD4F7823-2E43-7D4D-9414-9DD3FAB69208}"/>
                </a:ext>
              </a:extLst>
            </p:cNvPr>
            <p:cNvSpPr/>
            <p:nvPr/>
          </p:nvSpPr>
          <p:spPr>
            <a:xfrm>
              <a:off x="685800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Oval 41">
              <a:extLst>
                <a:ext uri="{FF2B5EF4-FFF2-40B4-BE49-F238E27FC236}">
                  <a16:creationId xmlns:a16="http://schemas.microsoft.com/office/drawing/2014/main" id="{F54C9211-9A20-964B-A928-25813F8B8735}"/>
                </a:ext>
              </a:extLst>
            </p:cNvPr>
            <p:cNvSpPr/>
            <p:nvPr/>
          </p:nvSpPr>
          <p:spPr>
            <a:xfrm>
              <a:off x="1440292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91B4F4-4C14-4042-AD45-CF93F3AC02E4}"/>
              </a:ext>
            </a:extLst>
          </p:cNvPr>
          <p:cNvSpPr txBox="1"/>
          <p:nvPr/>
        </p:nvSpPr>
        <p:spPr>
          <a:xfrm>
            <a:off x="2420348" y="4479503"/>
            <a:ext cx="357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  <a:latin typeface="Trebuchet MS" panose="020B0703020202090204" pitchFamily="34" charset="0"/>
              </a:rPr>
              <a:t>Обработка инцидентов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FF5BF2E-14A3-AE4B-8FF4-792455DE5A27}"/>
              </a:ext>
            </a:extLst>
          </p:cNvPr>
          <p:cNvSpPr/>
          <p:nvPr/>
        </p:nvSpPr>
        <p:spPr>
          <a:xfrm>
            <a:off x="6311178" y="3681028"/>
            <a:ext cx="1512168" cy="432048"/>
          </a:xfrm>
          <a:prstGeom prst="roundRect">
            <a:avLst/>
          </a:prstGeom>
          <a:solidFill>
            <a:srgbClr val="DFE1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rebuchet MS" panose="020B0703020202090204" pitchFamily="34" charset="0"/>
              </a:rPr>
              <a:t>Новый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0E7ACCBF-CA11-FF44-840A-EC785F53C75F}"/>
              </a:ext>
            </a:extLst>
          </p:cNvPr>
          <p:cNvSpPr/>
          <p:nvPr/>
        </p:nvSpPr>
        <p:spPr>
          <a:xfrm>
            <a:off x="7117198" y="4183572"/>
            <a:ext cx="1512168" cy="432048"/>
          </a:xfrm>
          <a:prstGeom prst="roundRect">
            <a:avLst/>
          </a:prstGeom>
          <a:solidFill>
            <a:srgbClr val="609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В работе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803D4251-C07A-CD4B-A0E6-2A7E944AB7CF}"/>
              </a:ext>
            </a:extLst>
          </p:cNvPr>
          <p:cNvSpPr/>
          <p:nvPr/>
        </p:nvSpPr>
        <p:spPr>
          <a:xfrm>
            <a:off x="6889390" y="4689140"/>
            <a:ext cx="1634714" cy="432048"/>
          </a:xfrm>
          <a:prstGeom prst="roundRect">
            <a:avLst/>
          </a:prstGeom>
          <a:solidFill>
            <a:srgbClr val="917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Проверка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8198ED32-2E2E-2441-9E17-6A5D8809C0BF}"/>
              </a:ext>
            </a:extLst>
          </p:cNvPr>
          <p:cNvSpPr/>
          <p:nvPr/>
        </p:nvSpPr>
        <p:spPr>
          <a:xfrm>
            <a:off x="6548001" y="5193196"/>
            <a:ext cx="1512168" cy="432048"/>
          </a:xfrm>
          <a:prstGeom prst="roundRect">
            <a:avLst/>
          </a:prstGeom>
          <a:solidFill>
            <a:srgbClr val="54B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703020202090204" pitchFamily="34" charset="0"/>
              </a:rPr>
              <a:t>Закрыт</a:t>
            </a:r>
          </a:p>
        </p:txBody>
      </p:sp>
    </p:spTree>
    <p:extLst>
      <p:ext uri="{BB962C8B-B14F-4D97-AF65-F5344CB8AC3E}">
        <p14:creationId xmlns:p14="http://schemas.microsoft.com/office/powerpoint/2010/main" val="22362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/>
      <p:bldP spid="34" grpId="0"/>
      <p:bldP spid="3" grpId="0"/>
      <p:bldP spid="5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A6F2-76FE-0A46-9743-B881E895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  <a:r>
              <a:rPr lang="ru-RU" dirty="0"/>
              <a:t> — создание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F464D7D-05FD-E14D-AB4A-F418952D44FA}"/>
              </a:ext>
            </a:extLst>
          </p:cNvPr>
          <p:cNvGrpSpPr/>
          <p:nvPr/>
        </p:nvGrpSpPr>
        <p:grpSpPr>
          <a:xfrm>
            <a:off x="5987988" y="1598609"/>
            <a:ext cx="2127437" cy="406400"/>
            <a:chOff x="5318416" y="1733550"/>
            <a:chExt cx="1595578" cy="304800"/>
          </a:xfrm>
        </p:grpSpPr>
        <p:sp>
          <p:nvSpPr>
            <p:cNvPr id="10" name="Chevron 12">
              <a:extLst>
                <a:ext uri="{FF2B5EF4-FFF2-40B4-BE49-F238E27FC236}">
                  <a16:creationId xmlns:a16="http://schemas.microsoft.com/office/drawing/2014/main" id="{3838709E-9CFF-3041-ADAC-55442B583B51}"/>
                </a:ext>
              </a:extLst>
            </p:cNvPr>
            <p:cNvSpPr/>
            <p:nvPr/>
          </p:nvSpPr>
          <p:spPr>
            <a:xfrm>
              <a:off x="5318416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1" name="Oval 44">
              <a:extLst>
                <a:ext uri="{FF2B5EF4-FFF2-40B4-BE49-F238E27FC236}">
                  <a16:creationId xmlns:a16="http://schemas.microsoft.com/office/drawing/2014/main" id="{C8CF6584-4141-414C-8FAF-5225D37D4D51}"/>
                </a:ext>
              </a:extLst>
            </p:cNvPr>
            <p:cNvSpPr/>
            <p:nvPr/>
          </p:nvSpPr>
          <p:spPr>
            <a:xfrm>
              <a:off x="6072908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18429F47-07BC-394C-B30C-F5D6F44805CA}"/>
              </a:ext>
            </a:extLst>
          </p:cNvPr>
          <p:cNvGrpSpPr/>
          <p:nvPr/>
        </p:nvGrpSpPr>
        <p:grpSpPr>
          <a:xfrm>
            <a:off x="3960801" y="1598609"/>
            <a:ext cx="2127437" cy="406400"/>
            <a:chOff x="3774211" y="1733550"/>
            <a:chExt cx="1595578" cy="304800"/>
          </a:xfrm>
        </p:grpSpPr>
        <p:sp>
          <p:nvSpPr>
            <p:cNvPr id="13" name="Chevron 11">
              <a:extLst>
                <a:ext uri="{FF2B5EF4-FFF2-40B4-BE49-F238E27FC236}">
                  <a16:creationId xmlns:a16="http://schemas.microsoft.com/office/drawing/2014/main" id="{78F0D8B8-80F1-4D48-9B30-2A91782177E4}"/>
                </a:ext>
              </a:extLst>
            </p:cNvPr>
            <p:cNvSpPr/>
            <p:nvPr/>
          </p:nvSpPr>
          <p:spPr>
            <a:xfrm>
              <a:off x="3774211" y="1733550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4" name="Oval 43">
              <a:extLst>
                <a:ext uri="{FF2B5EF4-FFF2-40B4-BE49-F238E27FC236}">
                  <a16:creationId xmlns:a16="http://schemas.microsoft.com/office/drawing/2014/main" id="{172C317A-DC6D-AE49-98E7-F285D48BAB7E}"/>
                </a:ext>
              </a:extLst>
            </p:cNvPr>
            <p:cNvSpPr/>
            <p:nvPr/>
          </p:nvSpPr>
          <p:spPr>
            <a:xfrm>
              <a:off x="4528703" y="1833416"/>
              <a:ext cx="86594" cy="86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5" name="Rectangle 22">
            <a:extLst>
              <a:ext uri="{FF2B5EF4-FFF2-40B4-BE49-F238E27FC236}">
                <a16:creationId xmlns:a16="http://schemas.microsoft.com/office/drawing/2014/main" id="{6D83C89F-CFF0-D04A-A753-10DE8F8AA9BD}"/>
              </a:ext>
            </a:extLst>
          </p:cNvPr>
          <p:cNvSpPr/>
          <p:nvPr/>
        </p:nvSpPr>
        <p:spPr>
          <a:xfrm>
            <a:off x="4854441" y="1090609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3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893388A7-B079-4447-A8F9-5127AA67ADDE}"/>
              </a:ext>
            </a:extLst>
          </p:cNvPr>
          <p:cNvSpPr/>
          <p:nvPr/>
        </p:nvSpPr>
        <p:spPr>
          <a:xfrm>
            <a:off x="6881628" y="1090609"/>
            <a:ext cx="34015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4</a:t>
            </a:r>
            <a:endParaRPr lang="en-US" sz="2133" dirty="0">
              <a:latin typeface="Trebuchet MS" panose="020B0703020202090204" pitchFamily="34" charset="0"/>
            </a:endParaRPr>
          </a:p>
        </p:txBody>
      </p:sp>
      <p:cxnSp>
        <p:nvCxnSpPr>
          <p:cNvPr id="30" name="Straight Connector 28">
            <a:extLst>
              <a:ext uri="{FF2B5EF4-FFF2-40B4-BE49-F238E27FC236}">
                <a16:creationId xmlns:a16="http://schemas.microsoft.com/office/drawing/2014/main" id="{FE384647-B745-6B43-A10A-ECDEA7BB72A2}"/>
              </a:ext>
            </a:extLst>
          </p:cNvPr>
          <p:cNvCxnSpPr/>
          <p:nvPr/>
        </p:nvCxnSpPr>
        <p:spPr>
          <a:xfrm flipH="1" flipV="1">
            <a:off x="5024519" y="2005009"/>
            <a:ext cx="0" cy="50800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id="{EFC9258E-A574-144C-AA8F-D68537093988}"/>
              </a:ext>
            </a:extLst>
          </p:cNvPr>
          <p:cNvCxnSpPr/>
          <p:nvPr/>
        </p:nvCxnSpPr>
        <p:spPr>
          <a:xfrm flipH="1" flipV="1">
            <a:off x="7051706" y="2005009"/>
            <a:ext cx="0" cy="50800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8">
            <a:extLst>
              <a:ext uri="{FF2B5EF4-FFF2-40B4-BE49-F238E27FC236}">
                <a16:creationId xmlns:a16="http://schemas.microsoft.com/office/drawing/2014/main" id="{4222ADC8-2647-1048-8AD0-DC53C9F4E616}"/>
              </a:ext>
            </a:extLst>
          </p:cNvPr>
          <p:cNvSpPr/>
          <p:nvPr/>
        </p:nvSpPr>
        <p:spPr>
          <a:xfrm>
            <a:off x="4031613" y="2528900"/>
            <a:ext cx="198581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Правила переходов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F78449F1-CAF6-ED4A-82FD-FE6FDE4BF54D}"/>
              </a:ext>
            </a:extLst>
          </p:cNvPr>
          <p:cNvSpPr/>
          <p:nvPr/>
        </p:nvSpPr>
        <p:spPr>
          <a:xfrm>
            <a:off x="6058799" y="2531196"/>
            <a:ext cx="198581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latin typeface="Trebuchet MS" panose="020B0703020202090204" pitchFamily="34" charset="0"/>
              </a:rPr>
              <a:t>Настройка перехода</a:t>
            </a:r>
            <a:endParaRPr lang="en-US" sz="1467" dirty="0">
              <a:latin typeface="Trebuchet MS" panose="020B070302020209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47C3B24A-216F-D740-86AB-3BF44CB34DDF}"/>
              </a:ext>
            </a:extLst>
          </p:cNvPr>
          <p:cNvSpPr/>
          <p:nvPr/>
        </p:nvSpPr>
        <p:spPr>
          <a:xfrm>
            <a:off x="1595500" y="3801586"/>
            <a:ext cx="1512168" cy="432048"/>
          </a:xfrm>
          <a:prstGeom prst="roundRect">
            <a:avLst/>
          </a:prstGeom>
          <a:solidFill>
            <a:srgbClr val="DFE1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rebuchet MS" panose="020B0703020202090204" pitchFamily="34" charset="0"/>
              </a:rPr>
              <a:t>Новый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4AE29EEA-4AFC-8E4D-9031-BEEBCF927DF4}"/>
              </a:ext>
            </a:extLst>
          </p:cNvPr>
          <p:cNvSpPr/>
          <p:nvPr/>
        </p:nvSpPr>
        <p:spPr>
          <a:xfrm>
            <a:off x="2401520" y="5049180"/>
            <a:ext cx="1512168" cy="432048"/>
          </a:xfrm>
          <a:prstGeom prst="roundRect">
            <a:avLst/>
          </a:prstGeom>
          <a:solidFill>
            <a:srgbClr val="609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В работе</a:t>
            </a:r>
          </a:p>
        </p:txBody>
      </p:sp>
      <p:cxnSp>
        <p:nvCxnSpPr>
          <p:cNvPr id="18" name="Скругленная соединительная линия 17">
            <a:extLst>
              <a:ext uri="{FF2B5EF4-FFF2-40B4-BE49-F238E27FC236}">
                <a16:creationId xmlns:a16="http://schemas.microsoft.com/office/drawing/2014/main" id="{3E84DE54-34BF-0F40-99F3-81DE415660F2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 rot="16200000" flipH="1">
            <a:off x="2346821" y="4238397"/>
            <a:ext cx="815546" cy="806020"/>
          </a:xfrm>
          <a:prstGeom prst="curvedConnector3">
            <a:avLst/>
          </a:prstGeom>
          <a:ln>
            <a:solidFill>
              <a:srgbClr val="6092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C2220F3A-CF4E-9F47-850F-9E2C750104E5}"/>
              </a:ext>
            </a:extLst>
          </p:cNvPr>
          <p:cNvSpPr/>
          <p:nvPr/>
        </p:nvSpPr>
        <p:spPr>
          <a:xfrm>
            <a:off x="4165918" y="4209359"/>
            <a:ext cx="1634714" cy="432048"/>
          </a:xfrm>
          <a:prstGeom prst="roundRect">
            <a:avLst/>
          </a:prstGeom>
          <a:solidFill>
            <a:srgbClr val="917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Проверка</a:t>
            </a:r>
          </a:p>
        </p:txBody>
      </p:sp>
      <p:cxnSp>
        <p:nvCxnSpPr>
          <p:cNvPr id="20" name="Скругленная соединительная линия 19">
            <a:extLst>
              <a:ext uri="{FF2B5EF4-FFF2-40B4-BE49-F238E27FC236}">
                <a16:creationId xmlns:a16="http://schemas.microsoft.com/office/drawing/2014/main" id="{690544C2-413F-6943-B271-EA99547A557E}"/>
              </a:ext>
            </a:extLst>
          </p:cNvPr>
          <p:cNvCxnSpPr>
            <a:stCxn id="42" idx="3"/>
            <a:endCxn id="43" idx="2"/>
          </p:cNvCxnSpPr>
          <p:nvPr/>
        </p:nvCxnSpPr>
        <p:spPr>
          <a:xfrm flipV="1">
            <a:off x="3913688" y="4641407"/>
            <a:ext cx="1069587" cy="623797"/>
          </a:xfrm>
          <a:prstGeom prst="curvedConnector2">
            <a:avLst/>
          </a:prstGeom>
          <a:ln>
            <a:solidFill>
              <a:srgbClr val="9170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2F27C0-490B-1442-9CF2-4137EDC487D7}"/>
              </a:ext>
            </a:extLst>
          </p:cNvPr>
          <p:cNvSpPr txBox="1"/>
          <p:nvPr/>
        </p:nvSpPr>
        <p:spPr>
          <a:xfrm>
            <a:off x="6384032" y="4301283"/>
            <a:ext cx="5148572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0" dirty="0">
                <a:latin typeface="Trebuchet MS" panose="020B0703020202090204" pitchFamily="34" charset="0"/>
              </a:rPr>
              <a:t>Название: </a:t>
            </a:r>
            <a:r>
              <a:rPr lang="ru-RU" sz="2130" b="1" dirty="0">
                <a:solidFill>
                  <a:srgbClr val="6092C0"/>
                </a:solidFill>
                <a:latin typeface="Trebuchet MS" panose="020B0703020202090204" pitchFamily="34" charset="0"/>
              </a:rPr>
              <a:t>Взять в работу</a:t>
            </a:r>
          </a:p>
          <a:p>
            <a:r>
              <a:rPr lang="ru-RU" sz="2130" dirty="0">
                <a:latin typeface="Trebuchet MS" panose="020B0703020202090204" pitchFamily="34" charset="0"/>
              </a:rPr>
              <a:t>Роли</a:t>
            </a:r>
            <a:r>
              <a:rPr lang="ru-RU" sz="2130" b="1" dirty="0">
                <a:latin typeface="Trebuchet MS" panose="020B0703020202090204" pitchFamily="34" charset="0"/>
              </a:rPr>
              <a:t>: </a:t>
            </a:r>
            <a:r>
              <a:rPr lang="en-US" sz="2130" b="1" dirty="0">
                <a:latin typeface="Trebuchet MS" panose="020B0703020202090204" pitchFamily="34" charset="0"/>
              </a:rPr>
              <a:t>       </a:t>
            </a:r>
            <a:r>
              <a:rPr lang="ru-RU" sz="2130" b="1" dirty="0">
                <a:solidFill>
                  <a:srgbClr val="6092C0"/>
                </a:solidFill>
                <a:latin typeface="Trebuchet MS" panose="020B0703020202090204" pitchFamily="34" charset="0"/>
              </a:rPr>
              <a:t>Первая линия</a:t>
            </a:r>
          </a:p>
        </p:txBody>
      </p:sp>
    </p:spTree>
    <p:extLst>
      <p:ext uri="{BB962C8B-B14F-4D97-AF65-F5344CB8AC3E}">
        <p14:creationId xmlns:p14="http://schemas.microsoft.com/office/powerpoint/2010/main" val="11192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5" grpId="0"/>
      <p:bldP spid="36" grpId="0"/>
      <p:bldP spid="41" grpId="0" animBg="1"/>
      <p:bldP spid="42" grpId="0" animBg="1"/>
      <p:bldP spid="43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57438-519C-8146-90F9-3E4F1CE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—</a:t>
            </a:r>
            <a:r>
              <a:rPr lang="ru-RU" dirty="0"/>
              <a:t> переходы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083D0-7C4C-3147-B1C5-95729E4F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1993776"/>
          </a:xfrm>
        </p:spPr>
        <p:txBody>
          <a:bodyPr>
            <a:normAutofit/>
          </a:bodyPr>
          <a:lstStyle/>
          <a:p>
            <a:r>
              <a:rPr lang="ru-RU" dirty="0"/>
              <a:t>Могут иметь понятное название (</a:t>
            </a:r>
            <a:r>
              <a:rPr lang="ru-RU" dirty="0">
                <a:solidFill>
                  <a:srgbClr val="6092C0"/>
                </a:solidFill>
              </a:rPr>
              <a:t>взять в работу</a:t>
            </a:r>
            <a:r>
              <a:rPr lang="ru-RU" dirty="0"/>
              <a:t>, </a:t>
            </a:r>
            <a:r>
              <a:rPr lang="ru-RU" dirty="0">
                <a:solidFill>
                  <a:srgbClr val="9170B8"/>
                </a:solidFill>
              </a:rPr>
              <a:t>отправить на согласование</a:t>
            </a:r>
            <a:r>
              <a:rPr lang="ru-RU" dirty="0"/>
              <a:t>)</a:t>
            </a:r>
          </a:p>
          <a:p>
            <a:r>
              <a:rPr lang="ru-RU" dirty="0"/>
              <a:t>Включает список ролей, которым будет доступно изменение статуса</a:t>
            </a:r>
          </a:p>
          <a:p>
            <a:r>
              <a:rPr lang="ru-RU" dirty="0"/>
              <a:t>Первичные действия — запускаются до изменения статуса и выполняются </a:t>
            </a:r>
            <a:r>
              <a:rPr lang="ru-RU" b="1" dirty="0">
                <a:solidFill>
                  <a:srgbClr val="000000"/>
                </a:solidFill>
              </a:rPr>
              <a:t>синхронно</a:t>
            </a:r>
          </a:p>
          <a:p>
            <a:r>
              <a:rPr lang="ru-RU" dirty="0"/>
              <a:t>Другие действия — запускаются после изменения статуса и выполняются </a:t>
            </a:r>
            <a:r>
              <a:rPr lang="ru-RU" b="1" dirty="0">
                <a:solidFill>
                  <a:schemeClr val="accent4"/>
                </a:solidFill>
              </a:rPr>
              <a:t>асинхронно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58D4D57-B336-1F41-92C4-E9C5FC15E2A3}"/>
              </a:ext>
            </a:extLst>
          </p:cNvPr>
          <p:cNvSpPr/>
          <p:nvPr/>
        </p:nvSpPr>
        <p:spPr>
          <a:xfrm>
            <a:off x="1475930" y="4113076"/>
            <a:ext cx="1512168" cy="432048"/>
          </a:xfrm>
          <a:prstGeom prst="roundRect">
            <a:avLst/>
          </a:prstGeom>
          <a:solidFill>
            <a:srgbClr val="DFE1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rebuchet MS" panose="020B0703020202090204" pitchFamily="34" charset="0"/>
              </a:rPr>
              <a:t>Новый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BD1B350-1F1C-A243-8923-CE63001A0C3F}"/>
              </a:ext>
            </a:extLst>
          </p:cNvPr>
          <p:cNvSpPr/>
          <p:nvPr/>
        </p:nvSpPr>
        <p:spPr>
          <a:xfrm>
            <a:off x="5901446" y="4113076"/>
            <a:ext cx="1512168" cy="432048"/>
          </a:xfrm>
          <a:prstGeom prst="roundRect">
            <a:avLst/>
          </a:prstGeom>
          <a:solidFill>
            <a:srgbClr val="609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В работе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70C1999-8C92-CB44-A3E1-35552FDAC4CF}"/>
              </a:ext>
            </a:extLst>
          </p:cNvPr>
          <p:cNvSpPr/>
          <p:nvPr/>
        </p:nvSpPr>
        <p:spPr>
          <a:xfrm>
            <a:off x="9069798" y="3663026"/>
            <a:ext cx="1634714" cy="432048"/>
          </a:xfrm>
          <a:prstGeom prst="roundRect">
            <a:avLst/>
          </a:prstGeom>
          <a:solidFill>
            <a:srgbClr val="9170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703020202090204" pitchFamily="34" charset="0"/>
              </a:rPr>
              <a:t>Проверка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CA070233-58E0-CD43-8FF7-884EDED06984}"/>
              </a:ext>
            </a:extLst>
          </p:cNvPr>
          <p:cNvSpPr/>
          <p:nvPr/>
        </p:nvSpPr>
        <p:spPr>
          <a:xfrm>
            <a:off x="3681704" y="4545124"/>
            <a:ext cx="1553232" cy="579809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round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latin typeface="Trebuchet MS" panose="020B0703020202090204" pitchFamily="34" charset="0"/>
              </a:rPr>
              <a:t>Изменение ответственного</a:t>
            </a:r>
            <a:endParaRPr lang="en-US" sz="1600" dirty="0">
              <a:solidFill>
                <a:srgbClr val="00000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4" name="Скругленная соединительная линия 13">
            <a:extLst>
              <a:ext uri="{FF2B5EF4-FFF2-40B4-BE49-F238E27FC236}">
                <a16:creationId xmlns:a16="http://schemas.microsoft.com/office/drawing/2014/main" id="{317D3D0D-2AD7-2E4C-93E9-47EA6D89D351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2988098" y="4329100"/>
            <a:ext cx="693606" cy="505929"/>
          </a:xfrm>
          <a:prstGeom prst="curved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>
            <a:extLst>
              <a:ext uri="{FF2B5EF4-FFF2-40B4-BE49-F238E27FC236}">
                <a16:creationId xmlns:a16="http://schemas.microsoft.com/office/drawing/2014/main" id="{BC194519-C02E-2746-B26C-17580F56FD75}"/>
              </a:ext>
            </a:extLst>
          </p:cNvPr>
          <p:cNvCxnSpPr>
            <a:stCxn id="12" idx="3"/>
            <a:endCxn id="5" idx="1"/>
          </p:cNvCxnSpPr>
          <p:nvPr/>
        </p:nvCxnSpPr>
        <p:spPr>
          <a:xfrm flipV="1">
            <a:off x="5234936" y="4329100"/>
            <a:ext cx="666510" cy="505929"/>
          </a:xfrm>
          <a:prstGeom prst="curvedConnector3">
            <a:avLst/>
          </a:prstGeom>
          <a:ln>
            <a:solidFill>
              <a:srgbClr val="6092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88">
            <a:extLst>
              <a:ext uri="{FF2B5EF4-FFF2-40B4-BE49-F238E27FC236}">
                <a16:creationId xmlns:a16="http://schemas.microsoft.com/office/drawing/2014/main" id="{E40D991E-64CE-9740-AA5B-2CA7EDB2D7FF}"/>
              </a:ext>
            </a:extLst>
          </p:cNvPr>
          <p:cNvSpPr/>
          <p:nvPr/>
        </p:nvSpPr>
        <p:spPr>
          <a:xfrm>
            <a:off x="9069798" y="5058990"/>
            <a:ext cx="1553232" cy="5798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accent4"/>
                </a:solidFill>
                <a:latin typeface="Trebuchet MS" panose="020B0703020202090204" pitchFamily="34" charset="0"/>
              </a:rPr>
              <a:t>Оповещение на почту</a:t>
            </a:r>
            <a:endParaRPr lang="en-US" sz="16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9" name="Скругленная соединительная линия 18">
            <a:extLst>
              <a:ext uri="{FF2B5EF4-FFF2-40B4-BE49-F238E27FC236}">
                <a16:creationId xmlns:a16="http://schemas.microsoft.com/office/drawing/2014/main" id="{FFF4EDBD-469D-294B-A848-38AD67888B85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7413614" y="3879050"/>
            <a:ext cx="1656184" cy="450050"/>
          </a:xfrm>
          <a:prstGeom prst="curvedConnector3">
            <a:avLst/>
          </a:prstGeom>
          <a:ln>
            <a:solidFill>
              <a:srgbClr val="9170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>
            <a:extLst>
              <a:ext uri="{FF2B5EF4-FFF2-40B4-BE49-F238E27FC236}">
                <a16:creationId xmlns:a16="http://schemas.microsoft.com/office/drawing/2014/main" id="{091F4757-42DC-654C-8707-60D1653DE68C}"/>
              </a:ext>
            </a:extLst>
          </p:cNvPr>
          <p:cNvCxnSpPr>
            <a:stCxn id="5" idx="3"/>
            <a:endCxn id="17" idx="1"/>
          </p:cNvCxnSpPr>
          <p:nvPr/>
        </p:nvCxnSpPr>
        <p:spPr>
          <a:xfrm>
            <a:off x="7413614" y="4329100"/>
            <a:ext cx="1656184" cy="1019795"/>
          </a:xfrm>
          <a:prstGeom prst="curved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E5355-23A6-F849-88F3-15C5DE7D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—</a:t>
            </a:r>
            <a:r>
              <a:rPr lang="ru-RU" dirty="0"/>
              <a:t> активные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4044D-E39A-4F40-B386-F8B1AF51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1453716"/>
          </a:xfrm>
        </p:spPr>
        <p:txBody>
          <a:bodyPr>
            <a:normAutofit/>
          </a:bodyPr>
          <a:lstStyle/>
          <a:p>
            <a:r>
              <a:rPr lang="ru-RU" dirty="0"/>
              <a:t>Первичные действия могут </a:t>
            </a:r>
            <a:r>
              <a:rPr lang="ru-RU" dirty="0">
                <a:solidFill>
                  <a:schemeClr val="accent4"/>
                </a:solidFill>
              </a:rPr>
              <a:t>влиять</a:t>
            </a:r>
            <a:r>
              <a:rPr lang="ru-RU" dirty="0"/>
              <a:t> на параметры инцидента</a:t>
            </a:r>
          </a:p>
          <a:p>
            <a:r>
              <a:rPr lang="ru-RU" dirty="0"/>
              <a:t>Разделяются на системные и </a:t>
            </a:r>
            <a:r>
              <a:rPr lang="ru-RU" dirty="0">
                <a:solidFill>
                  <a:schemeClr val="accent4"/>
                </a:solidFill>
              </a:rPr>
              <a:t>пользовательские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ru-RU" dirty="0"/>
              <a:t>Пользовательские действия могут быть реализованы на </a:t>
            </a:r>
            <a:r>
              <a:rPr lang="en-US" dirty="0"/>
              <a:t>NodeJS / Python</a:t>
            </a:r>
          </a:p>
          <a:p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4D247A4-3DB0-034B-AFF0-B22914421F72}"/>
              </a:ext>
            </a:extLst>
          </p:cNvPr>
          <p:cNvGrpSpPr/>
          <p:nvPr/>
        </p:nvGrpSpPr>
        <p:grpSpPr>
          <a:xfrm>
            <a:off x="1597757" y="3046266"/>
            <a:ext cx="3454128" cy="2853700"/>
            <a:chOff x="1597757" y="2592676"/>
            <a:chExt cx="3454128" cy="2853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3876F8-2C50-4540-86DC-11F9D4B3250D}"/>
                </a:ext>
              </a:extLst>
            </p:cNvPr>
            <p:cNvSpPr txBox="1"/>
            <p:nvPr/>
          </p:nvSpPr>
          <p:spPr>
            <a:xfrm>
              <a:off x="1597757" y="2592676"/>
              <a:ext cx="3454128" cy="553998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lIns="243840" tIns="121920" rIns="243840" bIns="121920" rtlCol="0" anchor="b" anchorCtr="0">
              <a:spAutoFit/>
            </a:bodyPr>
            <a:lstStyle/>
            <a:p>
              <a:r>
                <a:rPr lang="ru-RU" sz="2000" dirty="0">
                  <a:solidFill>
                    <a:srgbClr val="FFFFFF"/>
                  </a:solidFill>
                  <a:latin typeface="Trebuchet MS" panose="020B0703020202090204" pitchFamily="34" charset="0"/>
                </a:rPr>
                <a:t>Первичные действия</a:t>
              </a:r>
              <a:r>
                <a:rPr lang="en-US" sz="2000" dirty="0">
                  <a:solidFill>
                    <a:srgbClr val="FFFFFF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FCD317-5210-474F-BE45-7FD3F6B5911D}"/>
                </a:ext>
              </a:extLst>
            </p:cNvPr>
            <p:cNvSpPr txBox="1"/>
            <p:nvPr/>
          </p:nvSpPr>
          <p:spPr>
            <a:xfrm>
              <a:off x="1597757" y="3142120"/>
              <a:ext cx="3454128" cy="230425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</p:spPr>
          <p:txBody>
            <a:bodyPr wrap="square" lIns="243840" tIns="121920" rIns="243840" bIns="1219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Автоматическое назначение ответственного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Регистрация времени изменения статуса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Проверка времени изменения статуса (</a:t>
              </a:r>
              <a:r>
                <a:rPr lang="ru-RU" sz="1467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соответствие </a:t>
              </a:r>
              <a:r>
                <a:rPr lang="en-US" sz="1467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SLA</a:t>
              </a:r>
              <a:r>
                <a:rPr lang="ru-RU" sz="1467" dirty="0">
                  <a:latin typeface="Trebuchet MS" panose="020B0703020202090204" pitchFamily="34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67" dirty="0">
                <a:latin typeface="Trebuchet MS" panose="020B070302020209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67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5394676-5A2A-A142-98A9-8FD3486A1419}"/>
              </a:ext>
            </a:extLst>
          </p:cNvPr>
          <p:cNvGrpSpPr/>
          <p:nvPr/>
        </p:nvGrpSpPr>
        <p:grpSpPr>
          <a:xfrm>
            <a:off x="7140115" y="3035226"/>
            <a:ext cx="3454128" cy="2853700"/>
            <a:chOff x="7140116" y="2591524"/>
            <a:chExt cx="3454128" cy="28537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E99AF3-46BF-E54B-9423-26BAB37E3BC0}"/>
                </a:ext>
              </a:extLst>
            </p:cNvPr>
            <p:cNvSpPr txBox="1"/>
            <p:nvPr/>
          </p:nvSpPr>
          <p:spPr>
            <a:xfrm>
              <a:off x="7140116" y="2591524"/>
              <a:ext cx="3454128" cy="553998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243840" tIns="121920" rIns="243840" bIns="121920" rtlCol="0" anchor="b" anchorCtr="0">
              <a:spAutoFit/>
            </a:bodyPr>
            <a:lstStyle/>
            <a:p>
              <a:r>
                <a:rPr lang="ru-RU" sz="2000" dirty="0">
                  <a:solidFill>
                    <a:srgbClr val="FFFFFF"/>
                  </a:solidFill>
                  <a:latin typeface="Trebuchet MS" panose="020B0703020202090204" pitchFamily="34" charset="0"/>
                </a:rPr>
                <a:t>Другие действия</a:t>
              </a:r>
              <a:r>
                <a:rPr lang="en-US" sz="2000" dirty="0">
                  <a:solidFill>
                    <a:srgbClr val="FFFFFF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5408AC-C9B0-0D44-BE5E-179530D5D298}"/>
                </a:ext>
              </a:extLst>
            </p:cNvPr>
            <p:cNvSpPr txBox="1"/>
            <p:nvPr/>
          </p:nvSpPr>
          <p:spPr>
            <a:xfrm>
              <a:off x="7140116" y="3140968"/>
              <a:ext cx="3454128" cy="2304256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</p:spPr>
          <p:txBody>
            <a:bodyPr wrap="square" lIns="243840" tIns="121920" rIns="243840" bIns="1219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Отправка оповещения на почту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Отправка оповещения в мессенджер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67" dirty="0">
                  <a:latin typeface="Trebuchet MS" panose="020B0703020202090204" pitchFamily="34" charset="0"/>
                </a:rPr>
                <a:t>Интеграция с </a:t>
              </a:r>
              <a:r>
                <a:rPr lang="en-US" sz="1467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Service Desk </a:t>
              </a:r>
              <a:r>
                <a:rPr lang="en-US" sz="1467" dirty="0">
                  <a:latin typeface="Trebuchet MS" panose="020B0703020202090204" pitchFamily="34" charset="0"/>
                </a:rPr>
                <a:t>(</a:t>
              </a:r>
              <a:r>
                <a:rPr lang="ru-RU" sz="1467" dirty="0">
                  <a:latin typeface="Trebuchet MS" panose="020B0703020202090204" pitchFamily="34" charset="0"/>
                </a:rPr>
                <a:t>передача информации об инциденте)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67" dirty="0">
                <a:latin typeface="Trebuchet MS" panose="020B070302020209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67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0B4D-648E-AC4F-84D4-EE15BB71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рабочего процесса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F6202E-E4B5-5D43-A595-CF52BC62F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415"/>
            <a:ext cx="12192000" cy="38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olgaBlob-2021">
      <a:dk1>
        <a:srgbClr val="FFFFFF"/>
      </a:dk1>
      <a:lt1>
        <a:srgbClr val="585857"/>
      </a:lt1>
      <a:dk2>
        <a:srgbClr val="46768C"/>
      </a:dk2>
      <a:lt2>
        <a:srgbClr val="55828A"/>
      </a:lt2>
      <a:accent1>
        <a:srgbClr val="65A637"/>
      </a:accent1>
      <a:accent2>
        <a:srgbClr val="F8BE34"/>
      </a:accent2>
      <a:accent3>
        <a:srgbClr val="DC4E41"/>
      </a:accent3>
      <a:accent4>
        <a:srgbClr val="B6C75A"/>
      </a:accent4>
      <a:accent5>
        <a:srgbClr val="62B3B2"/>
      </a:accent5>
      <a:accent6>
        <a:srgbClr val="294E70"/>
      </a:accent6>
      <a:hlink>
        <a:srgbClr val="55828A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0">
      <a:dk1>
        <a:srgbClr val="57565A"/>
      </a:dk1>
      <a:lt1>
        <a:srgbClr val="FFFFFF"/>
      </a:lt1>
      <a:dk2>
        <a:srgbClr val="193441"/>
      </a:dk2>
      <a:lt2>
        <a:srgbClr val="2C4A58"/>
      </a:lt2>
      <a:accent1>
        <a:srgbClr val="B6C759"/>
      </a:accent1>
      <a:accent2>
        <a:srgbClr val="65A637"/>
      </a:accent2>
      <a:accent3>
        <a:srgbClr val="F8BE34"/>
      </a:accent3>
      <a:accent4>
        <a:srgbClr val="DC4E41"/>
      </a:accent4>
      <a:accent5>
        <a:srgbClr val="55828A"/>
      </a:accent5>
      <a:accent6>
        <a:srgbClr val="738795"/>
      </a:accent6>
      <a:hlink>
        <a:srgbClr val="55828A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d73a27-3f92-464e-91f7-cb72ff25791b">NM5QVMFVYWQ6-218265381-267</_dlc_DocId>
    <_dlc_DocIdUrl xmlns="7cd73a27-3f92-464e-91f7-cb72ff25791b">
      <Url>https://portal.volgablob.ru/vb/vbmarkt/vbtrend2021/_layouts/15/DocIdRedir.aspx?ID=NM5QVMFVYWQ6-218265381-267</Url>
      <Description>NM5QVMFVYWQ6-218265381-267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147A78C343047A6F61EB10120327B" ma:contentTypeVersion="2" ma:contentTypeDescription="Создание документа." ma:contentTypeScope="" ma:versionID="aabb200db0dd277cc6c411941ab8ab6c">
  <xsd:schema xmlns:xsd="http://www.w3.org/2001/XMLSchema" xmlns:xs="http://www.w3.org/2001/XMLSchema" xmlns:p="http://schemas.microsoft.com/office/2006/metadata/properties" xmlns:ns2="7cd73a27-3f92-464e-91f7-cb72ff25791b" targetNamespace="http://schemas.microsoft.com/office/2006/metadata/properties" ma:root="true" ma:fieldsID="86f95aaa33436daec1b2d2c57e32d678" ns2:_="">
    <xsd:import namespace="7cd73a27-3f92-464e-91f7-cb72ff2579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73a27-3f92-464e-91f7-cb72ff2579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1070A3-5CE9-4070-ADB2-1D3514D0A123}">
  <ds:schemaRefs>
    <ds:schemaRef ds:uri="http://www.w3.org/XML/1998/namespace"/>
    <ds:schemaRef ds:uri="http://purl.org/dc/terms/"/>
    <ds:schemaRef ds:uri="http://purl.org/dc/elements/1.1/"/>
    <ds:schemaRef ds:uri="7cd73a27-3f92-464e-91f7-cb72ff25791b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370C906-1D67-44D0-8209-2CE290962B9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02D62F-EE93-429B-BF18-3E9F00AD1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73a27-3f92-464e-91f7-cb72ff257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7FF6BB6-D4FE-4FF0-A495-B807A275A2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154416</TotalTime>
  <Words>2897</Words>
  <Application>Microsoft Macintosh PowerPoint</Application>
  <PresentationFormat>Widescreen</PresentationFormat>
  <Paragraphs>429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Open Sans Light</vt:lpstr>
      <vt:lpstr>Tahoma</vt:lpstr>
      <vt:lpstr>Trebuchet MS</vt:lpstr>
      <vt:lpstr>Office Theme</vt:lpstr>
      <vt:lpstr>1_Office Theme</vt:lpstr>
      <vt:lpstr>Incident Manager</vt:lpstr>
      <vt:lpstr>Incident Manager</vt:lpstr>
      <vt:lpstr>Incident Manager</vt:lpstr>
      <vt:lpstr>Workflow — для чего и почему?</vt:lpstr>
      <vt:lpstr>Workflow — создание</vt:lpstr>
      <vt:lpstr>Workflow — создание</vt:lpstr>
      <vt:lpstr>Workflow — переходы</vt:lpstr>
      <vt:lpstr>Workflow — активные действия</vt:lpstr>
      <vt:lpstr>Пример рабочего процесса</vt:lpstr>
      <vt:lpstr>Демонстрация</vt:lpstr>
      <vt:lpstr>Inventory</vt:lpstr>
      <vt:lpstr>Inventory: Назначение</vt:lpstr>
      <vt:lpstr>Inventory</vt:lpstr>
      <vt:lpstr>Inventory</vt:lpstr>
      <vt:lpstr>Inventory</vt:lpstr>
      <vt:lpstr>Inventory</vt:lpstr>
      <vt:lpstr>Актив – объект инвентаризации</vt:lpstr>
      <vt:lpstr>Пример актива пользователя</vt:lpstr>
      <vt:lpstr>Формирование активов</vt:lpstr>
      <vt:lpstr>Правила объединения источников инвентаризации</vt:lpstr>
      <vt:lpstr>Объединение источников данных пользователей</vt:lpstr>
      <vt:lpstr>Цифровой отпечаток актива</vt:lpstr>
      <vt:lpstr>Цифровой отпечаток актива</vt:lpstr>
      <vt:lpstr>Отслеживание изменений актива</vt:lpstr>
      <vt:lpstr>Отслеживание изменений актива</vt:lpstr>
      <vt:lpstr>Демонстрация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Alexander Skakunov</cp:lastModifiedBy>
  <cp:revision>1473</cp:revision>
  <dcterms:created xsi:type="dcterms:W3CDTF">2014-10-08T23:03:32Z</dcterms:created>
  <dcterms:modified xsi:type="dcterms:W3CDTF">2021-11-15T08:11:42Z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0x0101009A2147A78C343047A6F61EB10120327B</vt:lpwstr>
  </property>
  <property fmtid="{D5CDD505-2E9C-101B-9397-08002B2CF9AE}" pid="3" name="_dlc_DocIdItemGuid">
    <vt:lpwstr>24932a19-8493-4a91-8e1a-bdb73b488d52</vt:lpwstr>
  </property>
</Properties>
</file>