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80" r:id="rId6"/>
  </p:sldMasterIdLst>
  <p:notesMasterIdLst>
    <p:notesMasterId r:id="rId24"/>
  </p:notesMasterIdLst>
  <p:sldIdLst>
    <p:sldId id="262" r:id="rId7"/>
    <p:sldId id="259" r:id="rId8"/>
    <p:sldId id="263" r:id="rId9"/>
    <p:sldId id="264" r:id="rId10"/>
    <p:sldId id="278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0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28A"/>
    <a:srgbClr val="65A637"/>
    <a:srgbClr val="B6C759"/>
    <a:srgbClr val="DA9B08"/>
    <a:srgbClr val="F8BE34"/>
    <a:srgbClr val="DC4E41"/>
    <a:srgbClr val="2C4A58"/>
    <a:srgbClr val="000000"/>
    <a:srgbClr val="5F5F5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70816" autoAdjust="0"/>
  </p:normalViewPr>
  <p:slideViewPr>
    <p:cSldViewPr snapToObjects="1">
      <p:cViewPr varScale="1">
        <p:scale>
          <a:sx n="88" d="100"/>
          <a:sy n="88" d="100"/>
        </p:scale>
        <p:origin x="2120" y="192"/>
      </p:cViewPr>
      <p:guideLst>
        <p:guide orient="horz" pos="1570"/>
        <p:guide pos="3984"/>
        <p:guide orient="horz" pos="1094"/>
        <p:guide pos="33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5" d="100"/>
        <a:sy n="25" d="100"/>
      </p:scale>
      <p:origin x="0" y="-1404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8431651679961"/>
          <c:y val="0.17700153315895992"/>
          <c:w val="0.50603161428533983"/>
          <c:h val="0.615208672285543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Усиленный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D3-43D2-9357-6E949BE35F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D3-43D2-9357-6E949BE35FC1}"/>
              </c:ext>
            </c:extLst>
          </c:dPt>
          <c:dPt>
            <c:idx val="2"/>
            <c:bubble3D val="0"/>
            <c:spPr>
              <a:solidFill>
                <a:srgbClr val="5582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D3-43D2-9357-6E949BE35F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D3-43D2-9357-6E949BE35F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D3-43D2-9357-6E949BE35F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D3-43D2-9357-6E949BE35FC1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3"/>
                <c:pt idx="0">
                  <c:v>Технические</c:v>
                </c:pt>
                <c:pt idx="1">
                  <c:v>Организационные</c:v>
                </c:pt>
                <c:pt idx="2">
                  <c:v>Необязательные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390</c:v>
                </c:pt>
                <c:pt idx="1">
                  <c:v>244</c:v>
                </c:pt>
                <c:pt idx="2">
                  <c:v>33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3D3-43D2-9357-6E949BE35F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8431651679961"/>
          <c:y val="0.17700153315895992"/>
          <c:w val="0.50603161428533983"/>
          <c:h val="0.615208672285543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Усиленный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5D-40DA-ACDA-75CE4CF288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5D-40DA-ACDA-75CE4CF2885E}"/>
              </c:ext>
            </c:extLst>
          </c:dPt>
          <c:dPt>
            <c:idx val="2"/>
            <c:bubble3D val="0"/>
            <c:spPr>
              <a:solidFill>
                <a:srgbClr val="5582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5D-40DA-ACDA-75CE4CF288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5D-40DA-ACDA-75CE4CF288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C5D-40DA-ACDA-75CE4CF288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C5D-40DA-ACDA-75CE4CF2885E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3"/>
                <c:pt idx="0">
                  <c:v>Технические</c:v>
                </c:pt>
                <c:pt idx="1">
                  <c:v>Организационные</c:v>
                </c:pt>
                <c:pt idx="2">
                  <c:v>Необязательные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279</c:v>
                </c:pt>
                <c:pt idx="1">
                  <c:v>291</c:v>
                </c:pt>
                <c:pt idx="2">
                  <c:v>97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5D-40DA-ACDA-75CE4CF288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8431651679961"/>
          <c:y val="0.17700153315895992"/>
          <c:w val="0.50603161428533983"/>
          <c:h val="0.615208672285543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Усиленный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E-4EBE-81D0-150E01111A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E-4EBE-81D0-150E01111A4A}"/>
              </c:ext>
            </c:extLst>
          </c:dPt>
          <c:dPt>
            <c:idx val="2"/>
            <c:bubble3D val="0"/>
            <c:spPr>
              <a:solidFill>
                <a:srgbClr val="5582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E-4EBE-81D0-150E01111A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E-4EBE-81D0-150E01111A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E-4EBE-81D0-150E01111A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E-4EBE-81D0-150E01111A4A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3"/>
                <c:pt idx="0">
                  <c:v>Технические</c:v>
                </c:pt>
                <c:pt idx="1">
                  <c:v>Организационные</c:v>
                </c:pt>
                <c:pt idx="2">
                  <c:v>Необязательные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103</c:v>
                </c:pt>
                <c:pt idx="1">
                  <c:v>290</c:v>
                </c:pt>
                <c:pt idx="2">
                  <c:v>274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8E-4EBE-81D0-150E01111A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1AB54-1911-7A46-A2A7-94C0BFEB732C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9CB40-B120-1742-9B31-7AF4AFD2F243}">
      <dgm:prSet phldrT="[Text]" custT="1"/>
      <dgm:spPr>
        <a:solidFill>
          <a:schemeClr val="accent5"/>
        </a:solidFill>
        <a:ln w="3175" cmpd="sng">
          <a:solidFill>
            <a:schemeClr val="bg1"/>
          </a:solidFill>
        </a:ln>
        <a:effectLst/>
      </dgm:spPr>
      <dgm:t>
        <a:bodyPr/>
        <a:lstStyle/>
        <a:p>
          <a:r>
            <a:rPr lang="en-US" sz="1200" dirty="0"/>
            <a:t> </a:t>
          </a:r>
        </a:p>
      </dgm:t>
    </dgm:pt>
    <dgm:pt modelId="{409F2F6B-ACC9-C649-977B-2C6CF6065EB6}" type="parTrans" cxnId="{DC829EF0-8442-D142-9D98-3A21D5F00E44}">
      <dgm:prSet/>
      <dgm:spPr/>
      <dgm:t>
        <a:bodyPr/>
        <a:lstStyle/>
        <a:p>
          <a:endParaRPr lang="en-US"/>
        </a:p>
      </dgm:t>
    </dgm:pt>
    <dgm:pt modelId="{3F804525-870C-5D45-A354-739A7590E250}" type="sibTrans" cxnId="{DC829EF0-8442-D142-9D98-3A21D5F00E44}">
      <dgm:prSet/>
      <dgm:spPr/>
      <dgm:t>
        <a:bodyPr/>
        <a:lstStyle/>
        <a:p>
          <a:endParaRPr lang="en-US"/>
        </a:p>
      </dgm:t>
    </dgm:pt>
    <dgm:pt modelId="{1B2AC051-ADB6-864B-8EDF-F370BC852FC6}">
      <dgm:prSet phldrT="[Text]" custT="1"/>
      <dgm:spPr>
        <a:solidFill>
          <a:schemeClr val="accent3"/>
        </a:solidFill>
        <a:ln w="3175" cmpd="sng">
          <a:solidFill>
            <a:schemeClr val="bg1"/>
          </a:solidFill>
        </a:ln>
        <a:effectLst/>
      </dgm:spPr>
      <dgm:t>
        <a:bodyPr/>
        <a:lstStyle/>
        <a:p>
          <a:r>
            <a:rPr lang="en-US" sz="1200" dirty="0"/>
            <a:t> </a:t>
          </a:r>
        </a:p>
      </dgm:t>
    </dgm:pt>
    <dgm:pt modelId="{C256E36D-6CB5-EF4C-86E0-38254BD54EAD}" type="parTrans" cxnId="{55493D84-1222-C94A-8589-DC4E7E21B803}">
      <dgm:prSet/>
      <dgm:spPr/>
      <dgm:t>
        <a:bodyPr/>
        <a:lstStyle/>
        <a:p>
          <a:endParaRPr lang="en-US"/>
        </a:p>
      </dgm:t>
    </dgm:pt>
    <dgm:pt modelId="{9958A16C-E3B2-1243-AD6A-8939E2487436}" type="sibTrans" cxnId="{55493D84-1222-C94A-8589-DC4E7E21B803}">
      <dgm:prSet/>
      <dgm:spPr/>
      <dgm:t>
        <a:bodyPr/>
        <a:lstStyle/>
        <a:p>
          <a:endParaRPr lang="en-US"/>
        </a:p>
      </dgm:t>
    </dgm:pt>
    <dgm:pt modelId="{0838F22B-B89F-D34E-AA19-B204B0DD4249}">
      <dgm:prSet phldrT="[Text]" custT="1"/>
      <dgm:spPr>
        <a:solidFill>
          <a:schemeClr val="accent1"/>
        </a:solidFill>
        <a:ln w="3175" cmpd="sng">
          <a:solidFill>
            <a:schemeClr val="bg1"/>
          </a:solidFill>
        </a:ln>
        <a:effectLst/>
      </dgm:spPr>
      <dgm:t>
        <a:bodyPr/>
        <a:lstStyle/>
        <a:p>
          <a:r>
            <a:rPr lang="en-US" sz="1200" dirty="0"/>
            <a:t> </a:t>
          </a:r>
        </a:p>
      </dgm:t>
    </dgm:pt>
    <dgm:pt modelId="{BF22BA80-CCFB-0340-B330-71D8CD6FB972}" type="parTrans" cxnId="{FFB01ED5-D104-3743-A9F7-FDA0E0555006}">
      <dgm:prSet/>
      <dgm:spPr/>
      <dgm:t>
        <a:bodyPr/>
        <a:lstStyle/>
        <a:p>
          <a:endParaRPr lang="en-US"/>
        </a:p>
      </dgm:t>
    </dgm:pt>
    <dgm:pt modelId="{A742A116-2357-8840-B626-9E808A9CB902}" type="sibTrans" cxnId="{FFB01ED5-D104-3743-A9F7-FDA0E0555006}">
      <dgm:prSet/>
      <dgm:spPr/>
      <dgm:t>
        <a:bodyPr/>
        <a:lstStyle/>
        <a:p>
          <a:endParaRPr lang="en-US"/>
        </a:p>
      </dgm:t>
    </dgm:pt>
    <dgm:pt modelId="{BA78D310-9619-204F-91A4-21CE31FEDBBC}" type="pres">
      <dgm:prSet presAssocID="{3941AB54-1911-7A46-A2A7-94C0BFEB732C}" presName="Name0" presStyleCnt="0">
        <dgm:presLayoutVars>
          <dgm:chMax val="7"/>
          <dgm:resizeHandles val="exact"/>
        </dgm:presLayoutVars>
      </dgm:prSet>
      <dgm:spPr/>
    </dgm:pt>
    <dgm:pt modelId="{A62083B8-93AA-C64B-9AD5-546955DE2A3C}" type="pres">
      <dgm:prSet presAssocID="{3941AB54-1911-7A46-A2A7-94C0BFEB732C}" presName="comp1" presStyleCnt="0"/>
      <dgm:spPr/>
    </dgm:pt>
    <dgm:pt modelId="{CBDC1C1A-EBA1-C041-91B6-DB84A72A1EA4}" type="pres">
      <dgm:prSet presAssocID="{3941AB54-1911-7A46-A2A7-94C0BFEB732C}" presName="circle1" presStyleLbl="node1" presStyleIdx="0" presStyleCnt="3" custLinFactNeighborX="-4128"/>
      <dgm:spPr/>
    </dgm:pt>
    <dgm:pt modelId="{DF03A849-1D46-4745-9837-08F03C5DC6B0}" type="pres">
      <dgm:prSet presAssocID="{3941AB54-1911-7A46-A2A7-94C0BFEB732C}" presName="c1text" presStyleLbl="node1" presStyleIdx="0" presStyleCnt="3">
        <dgm:presLayoutVars>
          <dgm:bulletEnabled val="1"/>
        </dgm:presLayoutVars>
      </dgm:prSet>
      <dgm:spPr/>
    </dgm:pt>
    <dgm:pt modelId="{D77DED1B-5635-764D-8831-462975B037A8}" type="pres">
      <dgm:prSet presAssocID="{3941AB54-1911-7A46-A2A7-94C0BFEB732C}" presName="comp2" presStyleCnt="0"/>
      <dgm:spPr/>
    </dgm:pt>
    <dgm:pt modelId="{19D3CC6C-315D-6D46-A1D0-2DDEC1C7A2BA}" type="pres">
      <dgm:prSet presAssocID="{3941AB54-1911-7A46-A2A7-94C0BFEB732C}" presName="circle2" presStyleLbl="node1" presStyleIdx="1" presStyleCnt="3" custLinFactNeighborX="4460" custLinFactNeighborY="-12108"/>
      <dgm:spPr/>
    </dgm:pt>
    <dgm:pt modelId="{D105EAA0-84D8-D842-918D-571852F12DD0}" type="pres">
      <dgm:prSet presAssocID="{3941AB54-1911-7A46-A2A7-94C0BFEB732C}" presName="c2text" presStyleLbl="node1" presStyleIdx="1" presStyleCnt="3">
        <dgm:presLayoutVars>
          <dgm:bulletEnabled val="1"/>
        </dgm:presLayoutVars>
      </dgm:prSet>
      <dgm:spPr/>
    </dgm:pt>
    <dgm:pt modelId="{AA52D8A2-7DFE-5149-BA8B-72B1E7881D15}" type="pres">
      <dgm:prSet presAssocID="{3941AB54-1911-7A46-A2A7-94C0BFEB732C}" presName="comp3" presStyleCnt="0"/>
      <dgm:spPr/>
    </dgm:pt>
    <dgm:pt modelId="{87FD9542-8FD3-C842-BF99-47B1884B62F8}" type="pres">
      <dgm:prSet presAssocID="{3941AB54-1911-7A46-A2A7-94C0BFEB732C}" presName="circle3" presStyleLbl="node1" presStyleIdx="2" presStyleCnt="3" custLinFactNeighborX="18831" custLinFactNeighborY="-33256"/>
      <dgm:spPr/>
    </dgm:pt>
    <dgm:pt modelId="{C7D44A12-3EFE-4E4C-831D-020F89A9983E}" type="pres">
      <dgm:prSet presAssocID="{3941AB54-1911-7A46-A2A7-94C0BFEB732C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367408-0A49-4050-95EB-EBD9D489256B}" type="presOf" srcId="{0838F22B-B89F-D34E-AA19-B204B0DD4249}" destId="{C7D44A12-3EFE-4E4C-831D-020F89A9983E}" srcOrd="1" destOrd="0" presId="urn:microsoft.com/office/officeart/2005/8/layout/venn2"/>
    <dgm:cxn modelId="{5F3FE147-CDB9-4BF7-A57B-CF84C3CD4CD6}" type="presOf" srcId="{0838F22B-B89F-D34E-AA19-B204B0DD4249}" destId="{87FD9542-8FD3-C842-BF99-47B1884B62F8}" srcOrd="0" destOrd="0" presId="urn:microsoft.com/office/officeart/2005/8/layout/venn2"/>
    <dgm:cxn modelId="{085D6D53-ACBF-4ED4-AE11-40D8463D8C1B}" type="presOf" srcId="{1B2AC051-ADB6-864B-8EDF-F370BC852FC6}" destId="{19D3CC6C-315D-6D46-A1D0-2DDEC1C7A2BA}" srcOrd="0" destOrd="0" presId="urn:microsoft.com/office/officeart/2005/8/layout/venn2"/>
    <dgm:cxn modelId="{8DAA7D73-4F75-418F-84BA-97AB271EFC50}" type="presOf" srcId="{8299CB40-B120-1742-9B31-7AF4AFD2F243}" destId="{CBDC1C1A-EBA1-C041-91B6-DB84A72A1EA4}" srcOrd="0" destOrd="0" presId="urn:microsoft.com/office/officeart/2005/8/layout/venn2"/>
    <dgm:cxn modelId="{55493D84-1222-C94A-8589-DC4E7E21B803}" srcId="{3941AB54-1911-7A46-A2A7-94C0BFEB732C}" destId="{1B2AC051-ADB6-864B-8EDF-F370BC852FC6}" srcOrd="1" destOrd="0" parTransId="{C256E36D-6CB5-EF4C-86E0-38254BD54EAD}" sibTransId="{9958A16C-E3B2-1243-AD6A-8939E2487436}"/>
    <dgm:cxn modelId="{EE65B9A2-D6A6-4051-A6B7-37F4DA3C3C98}" type="presOf" srcId="{8299CB40-B120-1742-9B31-7AF4AFD2F243}" destId="{DF03A849-1D46-4745-9837-08F03C5DC6B0}" srcOrd="1" destOrd="0" presId="urn:microsoft.com/office/officeart/2005/8/layout/venn2"/>
    <dgm:cxn modelId="{13E044A3-675B-7D47-B1B1-6F929DC15DD3}" type="presOf" srcId="{3941AB54-1911-7A46-A2A7-94C0BFEB732C}" destId="{BA78D310-9619-204F-91A4-21CE31FEDBBC}" srcOrd="0" destOrd="0" presId="urn:microsoft.com/office/officeart/2005/8/layout/venn2"/>
    <dgm:cxn modelId="{FFB01ED5-D104-3743-A9F7-FDA0E0555006}" srcId="{3941AB54-1911-7A46-A2A7-94C0BFEB732C}" destId="{0838F22B-B89F-D34E-AA19-B204B0DD4249}" srcOrd="2" destOrd="0" parTransId="{BF22BA80-CCFB-0340-B330-71D8CD6FB972}" sibTransId="{A742A116-2357-8840-B626-9E808A9CB902}"/>
    <dgm:cxn modelId="{E10220E0-F254-4FA4-B77C-87518279C9E3}" type="presOf" srcId="{1B2AC051-ADB6-864B-8EDF-F370BC852FC6}" destId="{D105EAA0-84D8-D842-918D-571852F12DD0}" srcOrd="1" destOrd="0" presId="urn:microsoft.com/office/officeart/2005/8/layout/venn2"/>
    <dgm:cxn modelId="{DC829EF0-8442-D142-9D98-3A21D5F00E44}" srcId="{3941AB54-1911-7A46-A2A7-94C0BFEB732C}" destId="{8299CB40-B120-1742-9B31-7AF4AFD2F243}" srcOrd="0" destOrd="0" parTransId="{409F2F6B-ACC9-C649-977B-2C6CF6065EB6}" sibTransId="{3F804525-870C-5D45-A354-739A7590E250}"/>
    <dgm:cxn modelId="{1086D4E8-280E-B04C-83EE-FC3E0FEAD36D}" type="presParOf" srcId="{BA78D310-9619-204F-91A4-21CE31FEDBBC}" destId="{A62083B8-93AA-C64B-9AD5-546955DE2A3C}" srcOrd="0" destOrd="0" presId="urn:microsoft.com/office/officeart/2005/8/layout/venn2"/>
    <dgm:cxn modelId="{0DE3A58F-6929-784D-A17F-663061017964}" type="presParOf" srcId="{A62083B8-93AA-C64B-9AD5-546955DE2A3C}" destId="{CBDC1C1A-EBA1-C041-91B6-DB84A72A1EA4}" srcOrd="0" destOrd="0" presId="urn:microsoft.com/office/officeart/2005/8/layout/venn2"/>
    <dgm:cxn modelId="{32398D58-E4F9-3F4B-B673-ED490BE9321A}" type="presParOf" srcId="{A62083B8-93AA-C64B-9AD5-546955DE2A3C}" destId="{DF03A849-1D46-4745-9837-08F03C5DC6B0}" srcOrd="1" destOrd="0" presId="urn:microsoft.com/office/officeart/2005/8/layout/venn2"/>
    <dgm:cxn modelId="{4B2422B9-ADAD-4A40-BB46-41613F1987AE}" type="presParOf" srcId="{BA78D310-9619-204F-91A4-21CE31FEDBBC}" destId="{D77DED1B-5635-764D-8831-462975B037A8}" srcOrd="1" destOrd="0" presId="urn:microsoft.com/office/officeart/2005/8/layout/venn2"/>
    <dgm:cxn modelId="{A1C0F0A0-C9AF-A04D-A0A6-E87421E7B336}" type="presParOf" srcId="{D77DED1B-5635-764D-8831-462975B037A8}" destId="{19D3CC6C-315D-6D46-A1D0-2DDEC1C7A2BA}" srcOrd="0" destOrd="0" presId="urn:microsoft.com/office/officeart/2005/8/layout/venn2"/>
    <dgm:cxn modelId="{A078240D-08B5-D540-8877-5D90FD8F6499}" type="presParOf" srcId="{D77DED1B-5635-764D-8831-462975B037A8}" destId="{D105EAA0-84D8-D842-918D-571852F12DD0}" srcOrd="1" destOrd="0" presId="urn:microsoft.com/office/officeart/2005/8/layout/venn2"/>
    <dgm:cxn modelId="{D2E5C37B-CCEF-BC4D-98CF-7437977901CF}" type="presParOf" srcId="{BA78D310-9619-204F-91A4-21CE31FEDBBC}" destId="{AA52D8A2-7DFE-5149-BA8B-72B1E7881D15}" srcOrd="2" destOrd="0" presId="urn:microsoft.com/office/officeart/2005/8/layout/venn2"/>
    <dgm:cxn modelId="{D7772177-ACB6-EE4B-9C51-A85081BE9862}" type="presParOf" srcId="{AA52D8A2-7DFE-5149-BA8B-72B1E7881D15}" destId="{87FD9542-8FD3-C842-BF99-47B1884B62F8}" srcOrd="0" destOrd="0" presId="urn:microsoft.com/office/officeart/2005/8/layout/venn2"/>
    <dgm:cxn modelId="{D516B2D5-E3C8-104D-9349-08B4207A7190}" type="presParOf" srcId="{AA52D8A2-7DFE-5149-BA8B-72B1E7881D15}" destId="{C7D44A12-3EFE-4E4C-831D-020F89A9983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C1C1A-EBA1-C041-91B6-DB84A72A1EA4}">
      <dsp:nvSpPr>
        <dsp:cNvPr id="0" name=""/>
        <dsp:cNvSpPr/>
      </dsp:nvSpPr>
      <dsp:spPr>
        <a:xfrm>
          <a:off x="155872" y="0"/>
          <a:ext cx="4093507" cy="4093507"/>
        </a:xfrm>
        <a:prstGeom prst="ellipse">
          <a:avLst/>
        </a:prstGeom>
        <a:solidFill>
          <a:schemeClr val="accent5"/>
        </a:solidFill>
        <a:ln w="31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</a:p>
      </dsp:txBody>
      <dsp:txXfrm>
        <a:off x="1487285" y="204675"/>
        <a:ext cx="1430680" cy="614026"/>
      </dsp:txXfrm>
    </dsp:sp>
    <dsp:sp modelId="{19D3CC6C-315D-6D46-A1D0-2DDEC1C7A2BA}">
      <dsp:nvSpPr>
        <dsp:cNvPr id="0" name=""/>
        <dsp:cNvSpPr/>
      </dsp:nvSpPr>
      <dsp:spPr>
        <a:xfrm>
          <a:off x="973468" y="651645"/>
          <a:ext cx="3070130" cy="3070130"/>
        </a:xfrm>
        <a:prstGeom prst="ellipse">
          <a:avLst/>
        </a:prstGeom>
        <a:solidFill>
          <a:schemeClr val="accent3"/>
        </a:solidFill>
        <a:ln w="31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</a:p>
      </dsp:txBody>
      <dsp:txXfrm>
        <a:off x="1793192" y="843528"/>
        <a:ext cx="1430680" cy="575649"/>
      </dsp:txXfrm>
    </dsp:sp>
    <dsp:sp modelId="{87FD9542-8FD3-C842-BF99-47B1884B62F8}">
      <dsp:nvSpPr>
        <dsp:cNvPr id="0" name=""/>
        <dsp:cNvSpPr/>
      </dsp:nvSpPr>
      <dsp:spPr>
        <a:xfrm>
          <a:off x="1733652" y="1366085"/>
          <a:ext cx="2046753" cy="2046753"/>
        </a:xfrm>
        <a:prstGeom prst="ellipse">
          <a:avLst/>
        </a:prstGeom>
        <a:solidFill>
          <a:schemeClr val="accent1"/>
        </a:solidFill>
        <a:ln w="31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</a:p>
      </dsp:txBody>
      <dsp:txXfrm>
        <a:off x="2033393" y="1877773"/>
        <a:ext cx="1447273" cy="1023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Два стандарта</a:t>
            </a:r>
          </a:p>
          <a:p>
            <a:pPr marL="342900" indent="-342900">
              <a:buAutoNum type="arabicParenR"/>
            </a:pPr>
            <a:r>
              <a:rPr lang="ru-RU" dirty="0"/>
              <a:t>В одном описание уровней защиты информации и требований,  мер защиты информации</a:t>
            </a:r>
          </a:p>
          <a:p>
            <a:pPr marL="342900" indent="-342900">
              <a:buAutoNum type="arabicParenR"/>
            </a:pPr>
            <a:r>
              <a:rPr lang="ru-RU" dirty="0"/>
              <a:t>Во втором описывается методика оценки соответствия правила аудита и расчета количественных показателей необходимых для расчета оценки соответствия</a:t>
            </a:r>
          </a:p>
          <a:p>
            <a:pPr marL="342900" indent="-342900">
              <a:buAutoNum type="arabicParenR"/>
            </a:pPr>
            <a:r>
              <a:rPr lang="ru-RU" dirty="0"/>
              <a:t>С 2021 года все финансовые кредитные организации должны соответствовать требованиям ГОСТ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3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эти расчеты производятся автоматически, и мы можем работать с результатами в удобном для нас представлении, например вывести необходимые коэффициенты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дашборд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табличном виде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01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Оценка жизненного цикла аналогично предыдущим этапам</a:t>
            </a:r>
          </a:p>
          <a:p>
            <a:pPr marL="342900" indent="-342900">
              <a:buAutoNum type="arabicParenR"/>
            </a:pPr>
            <a:r>
              <a:rPr lang="ru-RU" dirty="0"/>
              <a:t>Нарушения рассчитываются особенным образом, каждое  нарушение напрямую учитывается в итоговой оценке, за каждое нарушение снимается 0.01 балла итоговой оценки</a:t>
            </a:r>
          </a:p>
          <a:p>
            <a:pPr marL="342900" indent="-342900">
              <a:buAutoNum type="arabicParenR"/>
            </a:pPr>
            <a:r>
              <a:rPr lang="ru-RU" dirty="0"/>
              <a:t>Перечень показателей по которым необходимо контролировать нарушения приведен в методике, для контроля нарушений заводим соответствующие правила которые будут контролировать и фиксировать нарушения которые будут учитываться в дальнейших расчетах</a:t>
            </a:r>
          </a:p>
          <a:p>
            <a:pPr marL="0" indent="0">
              <a:buNone/>
            </a:pPr>
            <a:endParaRPr lang="ru-RU" dirty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9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прошлись по шагам оценки мер защиты и дальше уже можем работать с полученной информацией, делать итоговые расчеты и работать со срезами показателей на любых этапах расчетов.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Например, мы можем посчитать оценку соответствия для процессов по предлагаемой в ГОСТ методике и вывести информацию на визуальную панель типа радар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80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Итак, сбор информации настроен, метрики РСМ регулярно собирают информацию по мерам защиты, расчеты выполнены. Остается донести полученную информацию ответственным лицам для дальнейшей работы с результатами. И здесь мы предлагаем работать с информацией как в виде привычных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дашбордов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визуальными панелями или в виде динамических статей позволяющих обогатить визуальные панели необходимым описанием.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Сокращение трудозатрат на процедуру оценки соответствия </a:t>
            </a:r>
            <a:r>
              <a:rPr lang="ru-RU" b="1" dirty="0">
                <a:solidFill>
                  <a:srgbClr val="DC4E41"/>
                </a:solidFill>
              </a:rPr>
              <a:t>ГОСТ</a:t>
            </a:r>
            <a:r>
              <a:rPr lang="en-US" b="1" dirty="0">
                <a:solidFill>
                  <a:srgbClr val="DC4E41"/>
                </a:solidFill>
              </a:rPr>
              <a:t> </a:t>
            </a:r>
            <a:r>
              <a:rPr lang="ru-RU" b="1" dirty="0">
                <a:solidFill>
                  <a:srgbClr val="DC4E41"/>
                </a:solidFill>
              </a:rPr>
              <a:t>Р 57580</a:t>
            </a:r>
          </a:p>
          <a:p>
            <a:r>
              <a:rPr lang="ru-RU" dirty="0"/>
              <a:t>Работа со всеми этапами оценки соответствия в рамках </a:t>
            </a:r>
            <a:r>
              <a:rPr lang="en-US" b="1" dirty="0">
                <a:solidFill>
                  <a:srgbClr val="DC4E41"/>
                </a:solidFill>
              </a:rPr>
              <a:t>SM</a:t>
            </a:r>
            <a:endParaRPr lang="ru-RU" b="1" dirty="0">
              <a:solidFill>
                <a:srgbClr val="DC4E41"/>
              </a:solidFill>
            </a:endParaRPr>
          </a:p>
          <a:p>
            <a:r>
              <a:rPr lang="ru-RU" dirty="0"/>
              <a:t>Возможность контроля оценки соответствия </a:t>
            </a:r>
            <a:r>
              <a:rPr lang="ru-RU" b="1" dirty="0">
                <a:solidFill>
                  <a:srgbClr val="DC4E41"/>
                </a:solidFill>
              </a:rPr>
              <a:t>в реальном времени</a:t>
            </a:r>
          </a:p>
          <a:p>
            <a:r>
              <a:rPr lang="ru-RU" b="1" dirty="0">
                <a:solidFill>
                  <a:srgbClr val="DC4E41"/>
                </a:solidFill>
              </a:rPr>
              <a:t>Своевременное</a:t>
            </a:r>
            <a:r>
              <a:rPr lang="ru-RU" dirty="0"/>
              <a:t> обнаружение нарушений</a:t>
            </a:r>
          </a:p>
          <a:p>
            <a:r>
              <a:rPr lang="ru-RU" dirty="0"/>
              <a:t>Возможность использования тех или иных результатов </a:t>
            </a:r>
            <a:r>
              <a:rPr lang="ru-RU" b="1" dirty="0">
                <a:solidFill>
                  <a:srgbClr val="DC4E41"/>
                </a:solidFill>
              </a:rPr>
              <a:t>в виде динамических статей</a:t>
            </a:r>
            <a:r>
              <a:rPr lang="ru-RU" dirty="0">
                <a:solidFill>
                  <a:srgbClr val="DC4E41"/>
                </a:solidFill>
              </a:rPr>
              <a:t> </a:t>
            </a:r>
            <a:r>
              <a:rPr lang="ru-RU" dirty="0"/>
              <a:t>для конкретных должностных лиц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Оценку соответствия можно разделить условно на 4 этапа</a:t>
            </a:r>
          </a:p>
          <a:p>
            <a:pPr marL="342900" indent="-342900">
              <a:buAutoNum type="arabicParenR"/>
            </a:pPr>
            <a:r>
              <a:rPr lang="ru-RU" dirty="0"/>
              <a:t>Оценку мер защиты для процессов защиты информации, таких как защита виртуализации, защита от вредоносного кода</a:t>
            </a:r>
          </a:p>
          <a:p>
            <a:pPr marL="342900" indent="-342900">
              <a:buAutoNum type="arabicParenR"/>
            </a:pPr>
            <a:r>
              <a:rPr lang="ru-RU" dirty="0"/>
              <a:t>Оценка мер защиты по развитию направлений защиты информации</a:t>
            </a:r>
          </a:p>
          <a:p>
            <a:pPr marL="342900" indent="-342900">
              <a:buAutoNum type="arabicParenR"/>
            </a:pPr>
            <a:r>
              <a:rPr lang="ru-RU" dirty="0"/>
              <a:t>Оценка мер защиты на этапах жизненного цикла СОИБ</a:t>
            </a:r>
          </a:p>
          <a:p>
            <a:pPr marL="342900" indent="-342900">
              <a:buAutoNum type="arabicParenR"/>
            </a:pPr>
            <a:r>
              <a:rPr lang="ru-RU" dirty="0"/>
              <a:t>Контроль и выявление нарушений</a:t>
            </a:r>
          </a:p>
          <a:p>
            <a:pPr marL="0" indent="0">
              <a:buNone/>
            </a:pPr>
            <a:r>
              <a:rPr lang="ru-RU" dirty="0"/>
              <a:t>Каждый из этих четырех этапов требует оценки технических и организационных мер защиты в соответствующем разделе</a:t>
            </a:r>
          </a:p>
          <a:p>
            <a:pPr marL="0" indent="0">
              <a:buNone/>
            </a:pPr>
            <a:r>
              <a:rPr lang="ru-RU" dirty="0"/>
              <a:t>Состав требований и методика расчета в целом описаны достаточно подробно, но процесс оценки все равно получается достаточно трудоемким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Вызвано это в первую очередь весьма большим количеством мер защиты на каждом из этапов оценки</a:t>
            </a:r>
          </a:p>
          <a:p>
            <a:r>
              <a:rPr lang="ru-RU" dirty="0"/>
              <a:t>Суммарно получается:</a:t>
            </a:r>
          </a:p>
          <a:p>
            <a:pPr marL="342900" indent="-342900">
              <a:buAutoNum type="arabicParenR"/>
            </a:pPr>
            <a:r>
              <a:rPr lang="ru-RU" dirty="0"/>
              <a:t>343 меры защиты для процессов</a:t>
            </a:r>
          </a:p>
          <a:p>
            <a:pPr marL="342900" indent="-342900">
              <a:buAutoNum type="arabicParenR"/>
            </a:pPr>
            <a:r>
              <a:rPr lang="ru-RU" dirty="0"/>
              <a:t>408 меры защиты для направлений</a:t>
            </a:r>
          </a:p>
          <a:p>
            <a:pPr marL="342900" indent="-342900">
              <a:buAutoNum type="arabicParenR"/>
            </a:pPr>
            <a:r>
              <a:rPr lang="ru-RU" dirty="0"/>
              <a:t>667 мер защиты – общее количество с учетом оценки каждого процесса по каждому направлению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4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Посмотрим на состав мер защиты в стандарте</a:t>
            </a:r>
          </a:p>
          <a:p>
            <a:pPr marL="342900" indent="-342900">
              <a:buAutoNum type="arabicParenR"/>
            </a:pPr>
            <a:r>
              <a:rPr lang="ru-RU" dirty="0"/>
              <a:t>Выделяется три категории мер защиты Технические, Организационные и меры помеченные в стандарте как необязательные</a:t>
            </a:r>
          </a:p>
          <a:p>
            <a:pPr marL="342900" indent="-342900">
              <a:buAutoNum type="arabicParenR"/>
            </a:pPr>
            <a:r>
              <a:rPr lang="ru-RU" dirty="0"/>
              <a:t>На минимальном уровне ЗИ только 103 меры защиты реализуются с помощью технических средств или 15.5%</a:t>
            </a:r>
          </a:p>
          <a:p>
            <a:pPr marL="342900" indent="-342900">
              <a:buAutoNum type="arabicParenR"/>
            </a:pPr>
            <a:r>
              <a:rPr lang="ru-RU" dirty="0"/>
              <a:t>Организационными мерами реализуется 290 мер защиты или 43.5%</a:t>
            </a:r>
          </a:p>
          <a:p>
            <a:pPr marL="342900" indent="-342900">
              <a:buAutoNum type="arabicParenR"/>
            </a:pPr>
            <a:r>
              <a:rPr lang="ru-RU" dirty="0"/>
              <a:t>Чем выше уровень защиты  тем больше мер защиты реализуются с помощью технических средств</a:t>
            </a:r>
          </a:p>
          <a:p>
            <a:pPr marL="342900" indent="-342900">
              <a:buAutoNum type="arabicParenR"/>
            </a:pPr>
            <a:r>
              <a:rPr lang="ru-RU" dirty="0"/>
              <a:t>На самом высоком уровне защиты усиленном 390 мер защиты должны реализовываться с помощью технических средств или 58.5%</a:t>
            </a:r>
          </a:p>
          <a:p>
            <a:pPr marL="0" indent="0">
              <a:buNone/>
            </a:pPr>
            <a:r>
              <a:rPr lang="ru-RU" dirty="0"/>
              <a:t>Можно сделать вывод о том что чем выше требуемый уровень защиты в организации тем больше вероятное количество мер можно контролировать в автоматизированном режиме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Первый шаг, оценка мер защиты для процессов у нас реализуется автоматически в рамках дерева соответствия построенного на базе функционала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ресурсно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сервисной модели.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соответствии с методикой на базе оценок мер защиты мы должны сначала вычислить значение для подпроцессов и далее для процессов.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это выглядит у нас. Мы создаем набор дерева соответствия, которые рассчитывают оценки соответствия мер защиты процессов.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организационных мер защиты автоматизация затруднительна, оценка по ним заносится аудитором в систему вручную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Метрики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расчитываются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в итоге в рамках дерева соответствия, на верхних уровнях мы можем работать со значениями оценок соответствия подпроцессов и процессов.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Эти значения используются на последующих шагах.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4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следующем шаге производится оценка мер защиты для каждого процесса по каждому направлению. Всего направлений 4: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планирование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реализация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совершенствование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8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Расчеты по направлениям производятся автоматически согласно методике идентично для всех направлений.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2805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3119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8819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942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95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accent3"/>
              </a:buClr>
              <a:defRPr/>
            </a:lvl1pPr>
            <a:lvl2pPr>
              <a:spcBef>
                <a:spcPts val="1200"/>
              </a:spcBef>
              <a:buClr>
                <a:schemeClr val="accent3"/>
              </a:buClr>
              <a:defRPr/>
            </a:lvl2pPr>
            <a:lvl3pPr>
              <a:spcBef>
                <a:spcPts val="1200"/>
              </a:spcBef>
              <a:buClr>
                <a:schemeClr val="accent3"/>
              </a:buClr>
              <a:defRPr/>
            </a:lvl3pPr>
            <a:lvl4pPr>
              <a:spcBef>
                <a:spcPts val="1200"/>
              </a:spcBef>
              <a:buClr>
                <a:schemeClr val="accent3"/>
              </a:buClr>
              <a:defRPr/>
            </a:lvl4pPr>
            <a:lvl5pPr>
              <a:spcBef>
                <a:spcPts val="1200"/>
              </a:spcBef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2900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5121188"/>
            <a:ext cx="8534400" cy="550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B14397-3C1D-B84D-B471-662834147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1704" y="289292"/>
            <a:ext cx="4508767" cy="313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4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27B18CC-E239-1043-B701-EEE821071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3472" y="422666"/>
            <a:ext cx="878860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4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D8459F-F150-784E-9717-0ADE83F5FE8E}"/>
              </a:ext>
            </a:extLst>
          </p:cNvPr>
          <p:cNvSpPr/>
          <p:nvPr userDrawn="1"/>
        </p:nvSpPr>
        <p:spPr>
          <a:xfrm>
            <a:off x="0" y="3316400"/>
            <a:ext cx="12192000" cy="353957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C026DD-2261-414A-B8A8-1C541F5C5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4191223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FB927C-A26A-2543-9644-D7C86EF7E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5828865"/>
            <a:ext cx="8534400" cy="550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27B18CC-E239-1043-B701-EEE821071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5620" y="293564"/>
            <a:ext cx="5661393" cy="39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31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A82620-E8AB-C84A-89F0-9764903D1CF9}"/>
              </a:ext>
            </a:extLst>
          </p:cNvPr>
          <p:cNvSpPr/>
          <p:nvPr userDrawn="1"/>
        </p:nvSpPr>
        <p:spPr>
          <a:xfrm>
            <a:off x="0" y="0"/>
            <a:ext cx="12192000" cy="685597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13D3D0B-203D-5D48-ADFB-E5D1BFEB2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3472" y="432043"/>
            <a:ext cx="878860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42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D8459F-F150-784E-9717-0ADE83F5FE8E}"/>
              </a:ext>
            </a:extLst>
          </p:cNvPr>
          <p:cNvSpPr/>
          <p:nvPr userDrawn="1"/>
        </p:nvSpPr>
        <p:spPr>
          <a:xfrm>
            <a:off x="0" y="0"/>
            <a:ext cx="12192000" cy="353957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C026DD-2261-414A-B8A8-1C541F5C5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4191223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FB927C-A26A-2543-9644-D7C86EF7E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5828865"/>
            <a:ext cx="8534400" cy="550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804489-896F-8A4C-A029-C24DE9A2D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5620" y="306503"/>
            <a:ext cx="5660895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92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accent4"/>
              </a:buClr>
              <a:defRPr/>
            </a:lvl1pPr>
            <a:lvl2pPr>
              <a:spcBef>
                <a:spcPts val="1200"/>
              </a:spcBef>
              <a:buClr>
                <a:schemeClr val="accent4"/>
              </a:buClr>
              <a:defRPr/>
            </a:lvl2pPr>
            <a:lvl3pPr>
              <a:spcBef>
                <a:spcPts val="1200"/>
              </a:spcBef>
              <a:buClr>
                <a:schemeClr val="accent4"/>
              </a:buClr>
              <a:defRPr/>
            </a:lvl3pPr>
            <a:lvl4pPr>
              <a:spcBef>
                <a:spcPts val="1200"/>
              </a:spcBef>
              <a:buClr>
                <a:schemeClr val="accent4"/>
              </a:buClr>
              <a:defRPr/>
            </a:lvl4pPr>
            <a:lvl5pPr>
              <a:spcBef>
                <a:spcPts val="1200"/>
              </a:spcBef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buClr>
                <a:schemeClr val="accent4"/>
              </a:buClr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253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42" Type="http://schemas.openxmlformats.org/officeDocument/2006/relationships/slideLayout" Target="../slideLayouts/slideLayout113.xml"/><Relationship Id="rId47" Type="http://schemas.openxmlformats.org/officeDocument/2006/relationships/slideLayout" Target="../slideLayouts/slideLayout118.xml"/><Relationship Id="rId50" Type="http://schemas.openxmlformats.org/officeDocument/2006/relationships/slideLayout" Target="../slideLayouts/slideLayout121.xml"/><Relationship Id="rId55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08.xml"/><Relationship Id="rId40" Type="http://schemas.openxmlformats.org/officeDocument/2006/relationships/slideLayout" Target="../slideLayouts/slideLayout111.xml"/><Relationship Id="rId45" Type="http://schemas.openxmlformats.org/officeDocument/2006/relationships/slideLayout" Target="../slideLayouts/slideLayout116.xml"/><Relationship Id="rId53" Type="http://schemas.openxmlformats.org/officeDocument/2006/relationships/slideLayout" Target="../slideLayouts/slideLayout124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43" Type="http://schemas.openxmlformats.org/officeDocument/2006/relationships/slideLayout" Target="../slideLayouts/slideLayout114.xml"/><Relationship Id="rId48" Type="http://schemas.openxmlformats.org/officeDocument/2006/relationships/slideLayout" Target="../slideLayouts/slideLayout119.xml"/><Relationship Id="rId56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79.xml"/><Relationship Id="rId51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slideLayout" Target="../slideLayouts/slideLayout109.xml"/><Relationship Id="rId46" Type="http://schemas.openxmlformats.org/officeDocument/2006/relationships/slideLayout" Target="../slideLayouts/slideLayout117.xml"/><Relationship Id="rId59" Type="http://schemas.openxmlformats.org/officeDocument/2006/relationships/image" Target="../media/image7.png"/><Relationship Id="rId20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12.xml"/><Relationship Id="rId54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49" Type="http://schemas.openxmlformats.org/officeDocument/2006/relationships/slideLayout" Target="../slideLayouts/slideLayout120.xml"/><Relationship Id="rId57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102.xml"/><Relationship Id="rId44" Type="http://schemas.openxmlformats.org/officeDocument/2006/relationships/slideLayout" Target="../slideLayouts/slideLayout115.xml"/><Relationship Id="rId52" Type="http://schemas.openxmlformats.org/officeDocument/2006/relationships/slideLayout" Target="../slideLayouts/slideLayout123.xml"/><Relationship Id="rId60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038160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  <a:latin typeface="Trebuchet MS" panose="020B0703020202090204" pitchFamily="34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945437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rebuchet MS" panose="020B070302020209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A4BD56-40B7-344B-89E4-D7FB9F0DCCA1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909882" y="6333283"/>
            <a:ext cx="1276586" cy="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97" r:id="rId2"/>
    <p:sldLayoutId id="2147483900" r:id="rId3"/>
    <p:sldLayoutId id="2147483898" r:id="rId4"/>
    <p:sldLayoutId id="2147483901" r:id="rId5"/>
    <p:sldLayoutId id="2147483899" r:id="rId6"/>
    <p:sldLayoutId id="2147483888" r:id="rId7"/>
    <p:sldLayoutId id="2147483889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650" r:id="rId15"/>
    <p:sldLayoutId id="2147483664" r:id="rId16"/>
    <p:sldLayoutId id="2147483678" r:id="rId17"/>
    <p:sldLayoutId id="2147483679" r:id="rId18"/>
    <p:sldLayoutId id="2147483652" r:id="rId19"/>
    <p:sldLayoutId id="2147483665" r:id="rId20"/>
    <p:sldLayoutId id="2147483653" r:id="rId21"/>
    <p:sldLayoutId id="2147483666" r:id="rId22"/>
    <p:sldLayoutId id="2147483654" r:id="rId23"/>
    <p:sldLayoutId id="2147483667" r:id="rId24"/>
    <p:sldLayoutId id="2147483655" r:id="rId25"/>
    <p:sldLayoutId id="2147483734" r:id="rId26"/>
    <p:sldLayoutId id="2147483735" r:id="rId27"/>
    <p:sldLayoutId id="2147483736" r:id="rId28"/>
    <p:sldLayoutId id="2147483844" r:id="rId29"/>
    <p:sldLayoutId id="2147483845" r:id="rId30"/>
    <p:sldLayoutId id="2147483846" r:id="rId31"/>
    <p:sldLayoutId id="2147483847" r:id="rId32"/>
    <p:sldLayoutId id="2147483848" r:id="rId33"/>
    <p:sldLayoutId id="2147483849" r:id="rId34"/>
    <p:sldLayoutId id="2147483850" r:id="rId35"/>
    <p:sldLayoutId id="2147483851" r:id="rId36"/>
    <p:sldLayoutId id="2147483852" r:id="rId37"/>
    <p:sldLayoutId id="2147483853" r:id="rId38"/>
    <p:sldLayoutId id="2147483854" r:id="rId39"/>
    <p:sldLayoutId id="2147483855" r:id="rId40"/>
    <p:sldLayoutId id="2147483856" r:id="rId41"/>
    <p:sldLayoutId id="2147483857" r:id="rId42"/>
    <p:sldLayoutId id="2147483858" r:id="rId43"/>
    <p:sldLayoutId id="2147483859" r:id="rId44"/>
    <p:sldLayoutId id="2147483860" r:id="rId45"/>
    <p:sldLayoutId id="2147483861" r:id="rId46"/>
    <p:sldLayoutId id="2147483862" r:id="rId47"/>
    <p:sldLayoutId id="2147483863" r:id="rId48"/>
    <p:sldLayoutId id="2147483864" r:id="rId49"/>
    <p:sldLayoutId id="2147483865" r:id="rId50"/>
    <p:sldLayoutId id="2147483866" r:id="rId51"/>
    <p:sldLayoutId id="2147483867" r:id="rId52"/>
    <p:sldLayoutId id="2147483868" r:id="rId53"/>
    <p:sldLayoutId id="2147483869" r:id="rId54"/>
    <p:sldLayoutId id="2147483870" r:id="rId55"/>
    <p:sldLayoutId id="2147483871" r:id="rId56"/>
    <p:sldLayoutId id="2147483872" r:id="rId57"/>
    <p:sldLayoutId id="2147483873" r:id="rId58"/>
    <p:sldLayoutId id="2147483874" r:id="rId59"/>
    <p:sldLayoutId id="2147483875" r:id="rId60"/>
    <p:sldLayoutId id="2147483876" r:id="rId61"/>
    <p:sldLayoutId id="2147483877" r:id="rId62"/>
    <p:sldLayoutId id="2147483878" r:id="rId63"/>
    <p:sldLayoutId id="2147483879" r:id="rId64"/>
    <p:sldLayoutId id="2147483880" r:id="rId65"/>
    <p:sldLayoutId id="2147483881" r:id="rId66"/>
    <p:sldLayoutId id="2147483882" r:id="rId67"/>
    <p:sldLayoutId id="2147483883" r:id="rId68"/>
    <p:sldLayoutId id="2147483884" r:id="rId69"/>
    <p:sldLayoutId id="2147483885" r:id="rId70"/>
    <p:sldLayoutId id="2147483886" r:id="rId71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640616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latin typeface="Trebuchet MS" panose="020B0703020202090204" pitchFamily="34" charset="0"/>
              </a:rPr>
              <a:pPr algn="ctr"/>
              <a:t>‹#›</a:t>
            </a:fld>
            <a:endParaRPr lang="en-US" sz="1200" dirty="0">
              <a:latin typeface="Trebuchet MS" panose="020B070302020209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4372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rebuchet MS" panose="020B070302020209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03D604C-2EA4-F942-8F4F-263927D9B301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914400" y="6337678"/>
            <a:ext cx="1276586" cy="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accent4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AA0B-85C4-514E-B84B-1E6BB542C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4381288"/>
            <a:ext cx="10363200" cy="1470025"/>
          </a:xfrm>
        </p:spPr>
        <p:txBody>
          <a:bodyPr>
            <a:normAutofit/>
          </a:bodyPr>
          <a:lstStyle/>
          <a:p>
            <a:r>
              <a:rPr lang="ru-RU" sz="3200" dirty="0"/>
              <a:t>Мониторинг выполнения требований Банка России</a:t>
            </a:r>
            <a:endParaRPr lang="en-RU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FCE7C1-AF4B-4D05-98C2-D14CE06DE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Оценка соответствия ГОСТ Р 57580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F046-0F8C-4400-8103-4766F97B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по направлениям защиты информации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4A378-8E03-4AF3-B899-78EF97DF5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8175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Рассчитывается на основании параметров мер защиты по направлениям ЗИ в соответствии с методикой: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82033-04B9-4AD3-95DD-BF88060F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2641496"/>
            <a:ext cx="5076564" cy="1184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A9CC73-081B-42C8-8047-FFF14EDBE03F}"/>
              </a:ext>
            </a:extLst>
          </p:cNvPr>
          <p:cNvSpPr txBox="1"/>
          <p:nvPr/>
        </p:nvSpPr>
        <p:spPr>
          <a:xfrm>
            <a:off x="914400" y="422107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Clr>
                <a:schemeClr val="accent4"/>
              </a:buClr>
              <a:defRPr sz="1800" kern="800" spc="-13">
                <a:latin typeface="Trebuchet MS" panose="020B0703020202090204" pitchFamily="34" charset="0"/>
              </a:defRPr>
            </a:lvl1pPr>
          </a:lstStyle>
          <a:p>
            <a:r>
              <a:rPr lang="ru-RU" dirty="0"/>
              <a:t>Где:</a:t>
            </a:r>
          </a:p>
          <a:p>
            <a:r>
              <a:rPr lang="ru-RU" dirty="0"/>
              <a:t>i — порядковый номер процесса ЗИ</a:t>
            </a:r>
          </a:p>
          <a:p>
            <a:r>
              <a:rPr lang="ru-RU" dirty="0"/>
              <a:t>j — порядковый номер меры защиты</a:t>
            </a:r>
          </a:p>
          <a:p>
            <a:r>
              <a:rPr lang="ru-RU" dirty="0"/>
              <a:t>N — количество мер защиты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96153C9-36D5-4A3C-BDB2-95088FC12E38}"/>
              </a:ext>
            </a:extLst>
          </p:cNvPr>
          <p:cNvSpPr>
            <a:spLocks noChangeAspect="1"/>
          </p:cNvSpPr>
          <p:nvPr/>
        </p:nvSpPr>
        <p:spPr>
          <a:xfrm>
            <a:off x="10255169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64496DC-6757-4889-9E70-E672A7E73390}"/>
              </a:ext>
            </a:extLst>
          </p:cNvPr>
          <p:cNvSpPr>
            <a:spLocks noChangeAspect="1"/>
          </p:cNvSpPr>
          <p:nvPr/>
        </p:nvSpPr>
        <p:spPr>
          <a:xfrm rot="10800000">
            <a:off x="10307780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F630336-7BDF-449C-AE85-05EB869C8D5C}"/>
              </a:ext>
            </a:extLst>
          </p:cNvPr>
          <p:cNvSpPr>
            <a:spLocks noChangeAspect="1"/>
          </p:cNvSpPr>
          <p:nvPr/>
        </p:nvSpPr>
        <p:spPr>
          <a:xfrm rot="10800000">
            <a:off x="10255169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EBD8D0-F083-495C-9E0C-9A62FE8B501E}"/>
              </a:ext>
            </a:extLst>
          </p:cNvPr>
          <p:cNvSpPr>
            <a:spLocks noChangeAspect="1"/>
          </p:cNvSpPr>
          <p:nvPr/>
        </p:nvSpPr>
        <p:spPr>
          <a:xfrm>
            <a:off x="10495705" y="6273317"/>
            <a:ext cx="292833" cy="196822"/>
          </a:xfrm>
          <a:prstGeom prst="triangle">
            <a:avLst/>
          </a:prstGeom>
          <a:solidFill>
            <a:srgbClr val="F8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180ED2B-BBBA-47C9-960C-825C0C49EDA0}"/>
              </a:ext>
            </a:extLst>
          </p:cNvPr>
          <p:cNvSpPr>
            <a:spLocks noChangeAspect="1"/>
          </p:cNvSpPr>
          <p:nvPr/>
        </p:nvSpPr>
        <p:spPr>
          <a:xfrm rot="10800000">
            <a:off x="1054831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098F125-5535-4D47-8978-9A1BFA60338A}"/>
              </a:ext>
            </a:extLst>
          </p:cNvPr>
          <p:cNvSpPr>
            <a:spLocks noChangeAspect="1"/>
          </p:cNvSpPr>
          <p:nvPr/>
        </p:nvSpPr>
        <p:spPr>
          <a:xfrm rot="10800000">
            <a:off x="10495705" y="6470164"/>
            <a:ext cx="292833" cy="196822"/>
          </a:xfrm>
          <a:prstGeom prst="triangle">
            <a:avLst/>
          </a:prstGeom>
          <a:solidFill>
            <a:srgbClr val="DA9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08039F7-E034-4469-BD19-ACB7AC7FF721}"/>
              </a:ext>
            </a:extLst>
          </p:cNvPr>
          <p:cNvSpPr>
            <a:spLocks noChangeAspect="1"/>
          </p:cNvSpPr>
          <p:nvPr/>
        </p:nvSpPr>
        <p:spPr>
          <a:xfrm>
            <a:off x="10736413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A43F1E0-A3DC-48DD-8958-665067402AD6}"/>
              </a:ext>
            </a:extLst>
          </p:cNvPr>
          <p:cNvSpPr>
            <a:spLocks noChangeAspect="1"/>
          </p:cNvSpPr>
          <p:nvPr/>
        </p:nvSpPr>
        <p:spPr>
          <a:xfrm rot="10800000">
            <a:off x="10789024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3AB1525-9E7A-4619-B2AD-CA2D2BA09067}"/>
              </a:ext>
            </a:extLst>
          </p:cNvPr>
          <p:cNvSpPr>
            <a:spLocks noChangeAspect="1"/>
          </p:cNvSpPr>
          <p:nvPr/>
        </p:nvSpPr>
        <p:spPr>
          <a:xfrm rot="10800000">
            <a:off x="10736413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EC615D-D127-4E21-ADDD-BC30EFD0E785}"/>
              </a:ext>
            </a:extLst>
          </p:cNvPr>
          <p:cNvSpPr txBox="1"/>
          <p:nvPr/>
        </p:nvSpPr>
        <p:spPr>
          <a:xfrm>
            <a:off x="10328300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6F900-0281-4818-A152-D7549A2496C4}"/>
              </a:ext>
            </a:extLst>
          </p:cNvPr>
          <p:cNvSpPr txBox="1"/>
          <p:nvPr/>
        </p:nvSpPr>
        <p:spPr>
          <a:xfrm>
            <a:off x="10567888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1BAB18-884C-4570-A029-B0BED2F3E89D}"/>
              </a:ext>
            </a:extLst>
          </p:cNvPr>
          <p:cNvSpPr txBox="1"/>
          <p:nvPr/>
        </p:nvSpPr>
        <p:spPr>
          <a:xfrm>
            <a:off x="10807815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51AE457-93C4-40C4-BA4F-CDE288C837F3}"/>
              </a:ext>
            </a:extLst>
          </p:cNvPr>
          <p:cNvSpPr>
            <a:spLocks noChangeAspect="1"/>
          </p:cNvSpPr>
          <p:nvPr/>
        </p:nvSpPr>
        <p:spPr>
          <a:xfrm rot="10800000">
            <a:off x="10866692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5692901-EA58-4B3A-8590-A6FF8A1DAEF8}"/>
              </a:ext>
            </a:extLst>
          </p:cNvPr>
          <p:cNvSpPr>
            <a:spLocks noChangeAspect="1"/>
          </p:cNvSpPr>
          <p:nvPr/>
        </p:nvSpPr>
        <p:spPr>
          <a:xfrm>
            <a:off x="10973563" y="6273316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CF81D66-0EB2-4269-97F6-6A0107035267}"/>
              </a:ext>
            </a:extLst>
          </p:cNvPr>
          <p:cNvSpPr>
            <a:spLocks noChangeAspect="1"/>
          </p:cNvSpPr>
          <p:nvPr/>
        </p:nvSpPr>
        <p:spPr>
          <a:xfrm rot="10800000">
            <a:off x="1102737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D53561D-1F33-46DE-B779-03C7EC587A0C}"/>
              </a:ext>
            </a:extLst>
          </p:cNvPr>
          <p:cNvSpPr>
            <a:spLocks noChangeAspect="1"/>
          </p:cNvSpPr>
          <p:nvPr/>
        </p:nvSpPr>
        <p:spPr>
          <a:xfrm rot="10800000">
            <a:off x="10974765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AADFBE-061C-458B-A010-3030E452BC27}"/>
              </a:ext>
            </a:extLst>
          </p:cNvPr>
          <p:cNvSpPr txBox="1"/>
          <p:nvPr/>
        </p:nvSpPr>
        <p:spPr>
          <a:xfrm>
            <a:off x="11049379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6EEBCF3-F5EE-4B23-BC08-501858DA1A4A}"/>
              </a:ext>
            </a:extLst>
          </p:cNvPr>
          <p:cNvSpPr>
            <a:spLocks noChangeAspect="1"/>
          </p:cNvSpPr>
          <p:nvPr/>
        </p:nvSpPr>
        <p:spPr>
          <a:xfrm rot="10800000">
            <a:off x="11104391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3B900E-AEF4-49F6-A057-0EC3EB5C4E0D}"/>
              </a:ext>
            </a:extLst>
          </p:cNvPr>
          <p:cNvSpPr>
            <a:spLocks noChangeAspect="1"/>
          </p:cNvSpPr>
          <p:nvPr/>
        </p:nvSpPr>
        <p:spPr>
          <a:xfrm rot="10800000">
            <a:off x="10626532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8B0A345-F280-4250-8A13-A64014E7D64E}"/>
              </a:ext>
            </a:extLst>
          </p:cNvPr>
          <p:cNvSpPr>
            <a:spLocks noChangeAspect="1"/>
          </p:cNvSpPr>
          <p:nvPr/>
        </p:nvSpPr>
        <p:spPr>
          <a:xfrm rot="10800000">
            <a:off x="10385996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F046-0F8C-4400-8103-4766F97B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по направлениям защиты информации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B226C7-02A9-4196-A109-D0DE60CDF9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3304" y="1073079"/>
            <a:ext cx="12215304" cy="45408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AF0E32-EDCE-4DFD-914F-C3816F98A620}"/>
              </a:ext>
            </a:extLst>
          </p:cNvPr>
          <p:cNvSpPr/>
          <p:nvPr/>
        </p:nvSpPr>
        <p:spPr>
          <a:xfrm>
            <a:off x="6779356" y="1016473"/>
            <a:ext cx="5412644" cy="4500759"/>
          </a:xfrm>
          <a:prstGeom prst="rect">
            <a:avLst/>
          </a:prstGeom>
          <a:noFill/>
          <a:ln w="63500">
            <a:solidFill>
              <a:srgbClr val="DC4E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261B3-92C2-4B79-99BC-ADCC118D8115}"/>
              </a:ext>
            </a:extLst>
          </p:cNvPr>
          <p:cNvSpPr txBox="1"/>
          <p:nvPr/>
        </p:nvSpPr>
        <p:spPr>
          <a:xfrm>
            <a:off x="3179681" y="6006770"/>
            <a:ext cx="6264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800" spc="-13" dirty="0">
                <a:latin typeface="Trebuchet MS" panose="020B0603020202020204" pitchFamily="34" charset="0"/>
              </a:rPr>
              <a:t>Расчет итоговой оценки мер защиты направлений </a:t>
            </a:r>
            <a:r>
              <a:rPr lang="en-US" sz="1600" b="1" dirty="0">
                <a:solidFill>
                  <a:srgbClr val="DC4E41"/>
                </a:solidFill>
                <a:latin typeface="Trebuchet MS" panose="020B0603020202020204" pitchFamily="34" charset="0"/>
              </a:rPr>
              <a:t>E</a:t>
            </a:r>
            <a:r>
              <a:rPr lang="ru-RU" sz="1600" b="1" baseline="-25000" dirty="0">
                <a:solidFill>
                  <a:srgbClr val="DC4E41"/>
                </a:solidFill>
                <a:latin typeface="Trebuchet MS" panose="020B0603020202020204" pitchFamily="34" charset="0"/>
              </a:rPr>
              <a:t>П</a:t>
            </a:r>
            <a:r>
              <a:rPr lang="ru-RU" sz="1600" dirty="0">
                <a:solidFill>
                  <a:srgbClr val="DC4E41"/>
                </a:solidFill>
                <a:latin typeface="Trebuchet MS" panose="020B0603020202020204" pitchFamily="34" charset="0"/>
              </a:rPr>
              <a:t>, </a:t>
            </a:r>
            <a:r>
              <a:rPr lang="en-US" sz="1600" b="1" dirty="0">
                <a:solidFill>
                  <a:srgbClr val="DC4E41"/>
                </a:solidFill>
                <a:latin typeface="Trebuchet MS" panose="020B0603020202020204" pitchFamily="34" charset="0"/>
              </a:rPr>
              <a:t>E</a:t>
            </a:r>
            <a:r>
              <a:rPr lang="ru-RU" sz="1600" b="1" baseline="-25000" dirty="0">
                <a:solidFill>
                  <a:srgbClr val="DC4E41"/>
                </a:solidFill>
                <a:latin typeface="Trebuchet MS" panose="020B0603020202020204" pitchFamily="34" charset="0"/>
              </a:rPr>
              <a:t>Р</a:t>
            </a:r>
            <a:r>
              <a:rPr lang="ru-RU" sz="1600" b="1" dirty="0">
                <a:solidFill>
                  <a:srgbClr val="DC4E41"/>
                </a:solidFill>
                <a:latin typeface="Trebuchet MS" panose="020B0603020202020204" pitchFamily="34" charset="0"/>
              </a:rPr>
              <a:t>, </a:t>
            </a:r>
            <a:r>
              <a:rPr lang="en-US" sz="1600" b="1" dirty="0">
                <a:solidFill>
                  <a:srgbClr val="DC4E41"/>
                </a:solidFill>
                <a:latin typeface="Trebuchet MS" panose="020B0603020202020204" pitchFamily="34" charset="0"/>
              </a:rPr>
              <a:t>E</a:t>
            </a:r>
            <a:r>
              <a:rPr lang="ru-RU" sz="1600" b="1" baseline="-25000" dirty="0">
                <a:solidFill>
                  <a:srgbClr val="DC4E41"/>
                </a:solidFill>
                <a:latin typeface="Trebuchet MS" panose="020B0603020202020204" pitchFamily="34" charset="0"/>
              </a:rPr>
              <a:t>К</a:t>
            </a:r>
            <a:r>
              <a:rPr lang="ru-RU" sz="1600" b="1" dirty="0">
                <a:solidFill>
                  <a:srgbClr val="DC4E41"/>
                </a:solidFill>
                <a:latin typeface="Trebuchet MS" panose="020B0603020202020204" pitchFamily="34" charset="0"/>
              </a:rPr>
              <a:t>, </a:t>
            </a:r>
            <a:r>
              <a:rPr lang="en-US" sz="1600" b="1" dirty="0">
                <a:solidFill>
                  <a:srgbClr val="DC4E41"/>
                </a:solidFill>
                <a:latin typeface="Trebuchet MS" panose="020B0603020202020204" pitchFamily="34" charset="0"/>
              </a:rPr>
              <a:t>E</a:t>
            </a:r>
            <a:r>
              <a:rPr lang="ru-RU" sz="1600" b="1" baseline="-25000" dirty="0">
                <a:solidFill>
                  <a:srgbClr val="DC4E41"/>
                </a:solidFill>
                <a:latin typeface="Trebuchet MS" panose="020B0603020202020204" pitchFamily="34" charset="0"/>
              </a:rPr>
              <a:t>С</a:t>
            </a:r>
            <a:endParaRPr lang="ru-RU" sz="1600" dirty="0">
              <a:solidFill>
                <a:srgbClr val="DC4E4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33DC8C-7092-4B12-BA93-B13429CAA119}"/>
              </a:ext>
            </a:extLst>
          </p:cNvPr>
          <p:cNvCxnSpPr>
            <a:cxnSpLocks/>
          </p:cNvCxnSpPr>
          <p:nvPr/>
        </p:nvCxnSpPr>
        <p:spPr>
          <a:xfrm>
            <a:off x="9660396" y="5517232"/>
            <a:ext cx="0" cy="648072"/>
          </a:xfrm>
          <a:prstGeom prst="straightConnector1">
            <a:avLst/>
          </a:prstGeom>
          <a:ln w="9525" cmpd="sng">
            <a:solidFill>
              <a:srgbClr val="DC4E4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74664D1-8274-44C0-A99C-4CF0E17129D6}"/>
              </a:ext>
            </a:extLst>
          </p:cNvPr>
          <p:cNvSpPr>
            <a:spLocks noChangeAspect="1"/>
          </p:cNvSpPr>
          <p:nvPr/>
        </p:nvSpPr>
        <p:spPr>
          <a:xfrm>
            <a:off x="10255169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470BB27-79E0-4075-BD76-EA809316D6A8}"/>
              </a:ext>
            </a:extLst>
          </p:cNvPr>
          <p:cNvSpPr>
            <a:spLocks noChangeAspect="1"/>
          </p:cNvSpPr>
          <p:nvPr/>
        </p:nvSpPr>
        <p:spPr>
          <a:xfrm rot="10800000">
            <a:off x="10307780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3C7BC8D-74A4-492D-BF7E-762FBA9998B5}"/>
              </a:ext>
            </a:extLst>
          </p:cNvPr>
          <p:cNvSpPr>
            <a:spLocks noChangeAspect="1"/>
          </p:cNvSpPr>
          <p:nvPr/>
        </p:nvSpPr>
        <p:spPr>
          <a:xfrm rot="10800000">
            <a:off x="10255169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EA0C06E-C516-4AEA-9630-D9025B6F87A1}"/>
              </a:ext>
            </a:extLst>
          </p:cNvPr>
          <p:cNvSpPr>
            <a:spLocks noChangeAspect="1"/>
          </p:cNvSpPr>
          <p:nvPr/>
        </p:nvSpPr>
        <p:spPr>
          <a:xfrm>
            <a:off x="10495705" y="6273317"/>
            <a:ext cx="292833" cy="196822"/>
          </a:xfrm>
          <a:prstGeom prst="triangle">
            <a:avLst/>
          </a:prstGeom>
          <a:solidFill>
            <a:srgbClr val="F8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8309700-70F3-4234-AB2A-62352E31C314}"/>
              </a:ext>
            </a:extLst>
          </p:cNvPr>
          <p:cNvSpPr>
            <a:spLocks noChangeAspect="1"/>
          </p:cNvSpPr>
          <p:nvPr/>
        </p:nvSpPr>
        <p:spPr>
          <a:xfrm rot="10800000">
            <a:off x="1054831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C2D33D8-C9CE-47B3-B430-5E578C52C520}"/>
              </a:ext>
            </a:extLst>
          </p:cNvPr>
          <p:cNvSpPr>
            <a:spLocks noChangeAspect="1"/>
          </p:cNvSpPr>
          <p:nvPr/>
        </p:nvSpPr>
        <p:spPr>
          <a:xfrm rot="10800000">
            <a:off x="10495705" y="6470164"/>
            <a:ext cx="292833" cy="196822"/>
          </a:xfrm>
          <a:prstGeom prst="triangle">
            <a:avLst/>
          </a:prstGeom>
          <a:solidFill>
            <a:srgbClr val="DA9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3697906-0437-4140-859A-41F8A8BF02F4}"/>
              </a:ext>
            </a:extLst>
          </p:cNvPr>
          <p:cNvSpPr>
            <a:spLocks noChangeAspect="1"/>
          </p:cNvSpPr>
          <p:nvPr/>
        </p:nvSpPr>
        <p:spPr>
          <a:xfrm>
            <a:off x="10736413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443109F-0510-41F8-99A4-6CFAF010B2EA}"/>
              </a:ext>
            </a:extLst>
          </p:cNvPr>
          <p:cNvSpPr>
            <a:spLocks noChangeAspect="1"/>
          </p:cNvSpPr>
          <p:nvPr/>
        </p:nvSpPr>
        <p:spPr>
          <a:xfrm rot="10800000">
            <a:off x="10789024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B979B70-3804-4D73-AF45-BFDBB2EAC8AD}"/>
              </a:ext>
            </a:extLst>
          </p:cNvPr>
          <p:cNvSpPr>
            <a:spLocks noChangeAspect="1"/>
          </p:cNvSpPr>
          <p:nvPr/>
        </p:nvSpPr>
        <p:spPr>
          <a:xfrm rot="10800000">
            <a:off x="10736413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F8E61F-B7DD-48EE-A461-B1963B4066CC}"/>
              </a:ext>
            </a:extLst>
          </p:cNvPr>
          <p:cNvSpPr txBox="1"/>
          <p:nvPr/>
        </p:nvSpPr>
        <p:spPr>
          <a:xfrm>
            <a:off x="10328300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2BB9BE-6300-46C7-A84C-3FCCF9AEA80E}"/>
              </a:ext>
            </a:extLst>
          </p:cNvPr>
          <p:cNvSpPr txBox="1"/>
          <p:nvPr/>
        </p:nvSpPr>
        <p:spPr>
          <a:xfrm>
            <a:off x="10567888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DF0E3-F64E-4595-AA83-E48B06736882}"/>
              </a:ext>
            </a:extLst>
          </p:cNvPr>
          <p:cNvSpPr txBox="1"/>
          <p:nvPr/>
        </p:nvSpPr>
        <p:spPr>
          <a:xfrm>
            <a:off x="10807815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7069BB5-4A96-4340-BEF5-C9DB52DF2783}"/>
              </a:ext>
            </a:extLst>
          </p:cNvPr>
          <p:cNvSpPr>
            <a:spLocks noChangeAspect="1"/>
          </p:cNvSpPr>
          <p:nvPr/>
        </p:nvSpPr>
        <p:spPr>
          <a:xfrm rot="10800000">
            <a:off x="10866692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874A0AE-2372-4E89-B6A9-313FDE731055}"/>
              </a:ext>
            </a:extLst>
          </p:cNvPr>
          <p:cNvSpPr>
            <a:spLocks noChangeAspect="1"/>
          </p:cNvSpPr>
          <p:nvPr/>
        </p:nvSpPr>
        <p:spPr>
          <a:xfrm>
            <a:off x="10973563" y="6273316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9F05CB0-1C52-44B8-8E41-8FB707B49A4A}"/>
              </a:ext>
            </a:extLst>
          </p:cNvPr>
          <p:cNvSpPr>
            <a:spLocks noChangeAspect="1"/>
          </p:cNvSpPr>
          <p:nvPr/>
        </p:nvSpPr>
        <p:spPr>
          <a:xfrm rot="10800000">
            <a:off x="1102737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846001A8-9343-4B20-9FE2-88465CD5C1F2}"/>
              </a:ext>
            </a:extLst>
          </p:cNvPr>
          <p:cNvSpPr>
            <a:spLocks noChangeAspect="1"/>
          </p:cNvSpPr>
          <p:nvPr/>
        </p:nvSpPr>
        <p:spPr>
          <a:xfrm rot="10800000">
            <a:off x="10974765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4AE31E-891C-4967-9386-EC29EE1E418F}"/>
              </a:ext>
            </a:extLst>
          </p:cNvPr>
          <p:cNvSpPr txBox="1"/>
          <p:nvPr/>
        </p:nvSpPr>
        <p:spPr>
          <a:xfrm>
            <a:off x="11049379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3CC03BF-4B65-4574-905D-847355C86706}"/>
              </a:ext>
            </a:extLst>
          </p:cNvPr>
          <p:cNvSpPr>
            <a:spLocks noChangeAspect="1"/>
          </p:cNvSpPr>
          <p:nvPr/>
        </p:nvSpPr>
        <p:spPr>
          <a:xfrm rot="10800000">
            <a:off x="11104391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C4FACCB-1684-42FE-AF00-B2F09C1C7C6C}"/>
              </a:ext>
            </a:extLst>
          </p:cNvPr>
          <p:cNvSpPr>
            <a:spLocks noChangeAspect="1"/>
          </p:cNvSpPr>
          <p:nvPr/>
        </p:nvSpPr>
        <p:spPr>
          <a:xfrm rot="10800000">
            <a:off x="10626532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43C90B2D-9E6F-4FF0-8E3D-0599BD9F830C}"/>
              </a:ext>
            </a:extLst>
          </p:cNvPr>
          <p:cNvSpPr>
            <a:spLocks noChangeAspect="1"/>
          </p:cNvSpPr>
          <p:nvPr/>
        </p:nvSpPr>
        <p:spPr>
          <a:xfrm rot="10800000">
            <a:off x="10385996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F046-0F8C-4400-8103-4766F97B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Фиксация нарушений и оценка жизненного цикла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614178-2356-47CD-8E46-245390DC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4442047"/>
          </a:xfrm>
        </p:spPr>
        <p:txBody>
          <a:bodyPr/>
          <a:lstStyle/>
          <a:p>
            <a:r>
              <a:rPr lang="ru-RU" dirty="0"/>
              <a:t>Фиксация нарушений необходима для расчета </a:t>
            </a:r>
            <a:r>
              <a:rPr lang="ru-RU" b="1" dirty="0">
                <a:solidFill>
                  <a:srgbClr val="DC4E41"/>
                </a:solidFill>
              </a:rPr>
              <a:t>итоговой оценки соответствия (</a:t>
            </a:r>
            <a:r>
              <a:rPr lang="en-US" b="1" dirty="0">
                <a:solidFill>
                  <a:srgbClr val="DC4E41"/>
                </a:solidFill>
              </a:rPr>
              <a:t>R</a:t>
            </a:r>
            <a:r>
              <a:rPr lang="ru-RU" b="1" dirty="0">
                <a:solidFill>
                  <a:srgbClr val="DC4E41"/>
                </a:solidFill>
              </a:rPr>
              <a:t>)</a:t>
            </a:r>
            <a:r>
              <a:rPr lang="ru-RU" dirty="0"/>
              <a:t>, за каждое нарушение</a:t>
            </a:r>
            <a:r>
              <a:rPr lang="en-US" dirty="0"/>
              <a:t> </a:t>
            </a:r>
            <a:r>
              <a:rPr lang="en-US" dirty="0">
                <a:solidFill>
                  <a:srgbClr val="DC4E41"/>
                </a:solidFill>
              </a:rPr>
              <a:t>(</a:t>
            </a:r>
            <a:r>
              <a:rPr lang="en-US" b="1" dirty="0">
                <a:solidFill>
                  <a:srgbClr val="DC4E41"/>
                </a:solidFill>
              </a:rPr>
              <a:t>Z</a:t>
            </a:r>
            <a:r>
              <a:rPr lang="en-US" dirty="0">
                <a:solidFill>
                  <a:srgbClr val="DC4E41"/>
                </a:solidFill>
              </a:rPr>
              <a:t>)</a:t>
            </a:r>
            <a:r>
              <a:rPr lang="ru-RU" dirty="0"/>
              <a:t> снимается </a:t>
            </a:r>
            <a:r>
              <a:rPr lang="en-US" b="1" dirty="0">
                <a:solidFill>
                  <a:srgbClr val="DC4E41"/>
                </a:solidFill>
              </a:rPr>
              <a:t>0.01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согласно методики</a:t>
            </a:r>
          </a:p>
          <a:p>
            <a:r>
              <a:rPr lang="ru-RU" dirty="0"/>
              <a:t>Оценка мер защиты на этапах жизненного цикла </a:t>
            </a:r>
            <a:r>
              <a:rPr lang="en-US" dirty="0"/>
              <a:t>(</a:t>
            </a:r>
            <a:r>
              <a:rPr lang="en-US" b="1" dirty="0">
                <a:solidFill>
                  <a:srgbClr val="DC4E41"/>
                </a:solidFill>
              </a:rPr>
              <a:t>E</a:t>
            </a:r>
            <a:r>
              <a:rPr lang="ru-RU" b="1" baseline="-25000" dirty="0">
                <a:solidFill>
                  <a:srgbClr val="DC4E41"/>
                </a:solidFill>
              </a:rPr>
              <a:t>АС</a:t>
            </a:r>
            <a:r>
              <a:rPr lang="en-US" dirty="0"/>
              <a:t>)</a:t>
            </a:r>
            <a:r>
              <a:rPr lang="ru-RU" dirty="0"/>
              <a:t> также</a:t>
            </a:r>
            <a:r>
              <a:rPr lang="en-US" dirty="0"/>
              <a:t> </a:t>
            </a:r>
            <a:r>
              <a:rPr lang="ru-RU" dirty="0"/>
              <a:t>необходима расчета для </a:t>
            </a:r>
            <a:r>
              <a:rPr lang="ru-RU" b="1" dirty="0">
                <a:solidFill>
                  <a:srgbClr val="DC4E41"/>
                </a:solidFill>
              </a:rPr>
              <a:t>итоговой оценки соответствия:</a:t>
            </a:r>
            <a:endParaRPr lang="ru-RU" dirty="0">
              <a:solidFill>
                <a:srgbClr val="DC4E4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E0371-8F33-437A-8940-2A44CE8B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00" y="2925639"/>
            <a:ext cx="3057364" cy="10291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284CE7-C14F-4695-8BC4-517C6B338607}"/>
              </a:ext>
            </a:extLst>
          </p:cNvPr>
          <p:cNvSpPr txBox="1"/>
          <p:nvPr/>
        </p:nvSpPr>
        <p:spPr>
          <a:xfrm>
            <a:off x="913825" y="4185084"/>
            <a:ext cx="4282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Clr>
                <a:schemeClr val="accent4"/>
              </a:buClr>
              <a:defRPr sz="1800" kern="800" spc="-13">
                <a:latin typeface="Trebuchet MS" panose="020B0703020202090204" pitchFamily="34" charset="0"/>
              </a:defRPr>
            </a:lvl1pPr>
          </a:lstStyle>
          <a:p>
            <a:r>
              <a:rPr lang="ru-RU" dirty="0"/>
              <a:t>Где:</a:t>
            </a:r>
          </a:p>
          <a:p>
            <a:r>
              <a:rPr lang="ru-RU" dirty="0"/>
              <a:t>j — порядковый номер меры защиты</a:t>
            </a:r>
          </a:p>
          <a:p>
            <a:r>
              <a:rPr lang="ru-RU" dirty="0"/>
              <a:t>N — количество мер защиты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A775B5E-6B0A-4CD3-A7DE-108EF15F1499}"/>
              </a:ext>
            </a:extLst>
          </p:cNvPr>
          <p:cNvSpPr>
            <a:spLocks noChangeAspect="1"/>
          </p:cNvSpPr>
          <p:nvPr/>
        </p:nvSpPr>
        <p:spPr>
          <a:xfrm>
            <a:off x="10237662" y="6275690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CB25D9F-D393-4DD5-95D1-2404C7C05DD8}"/>
              </a:ext>
            </a:extLst>
          </p:cNvPr>
          <p:cNvSpPr>
            <a:spLocks noChangeAspect="1"/>
          </p:cNvSpPr>
          <p:nvPr/>
        </p:nvSpPr>
        <p:spPr>
          <a:xfrm rot="10800000">
            <a:off x="10290273" y="6275690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F370F06-BF54-478A-82F6-424754E390FE}"/>
              </a:ext>
            </a:extLst>
          </p:cNvPr>
          <p:cNvSpPr>
            <a:spLocks noChangeAspect="1"/>
          </p:cNvSpPr>
          <p:nvPr/>
        </p:nvSpPr>
        <p:spPr>
          <a:xfrm rot="10800000">
            <a:off x="10237662" y="6472537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A3BD84F-66D9-44F2-BF26-D682C4FB5D26}"/>
              </a:ext>
            </a:extLst>
          </p:cNvPr>
          <p:cNvSpPr>
            <a:spLocks noChangeAspect="1"/>
          </p:cNvSpPr>
          <p:nvPr/>
        </p:nvSpPr>
        <p:spPr>
          <a:xfrm>
            <a:off x="10478198" y="6275690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06E0672-4AF1-4A81-8252-A8E5F8DE34A5}"/>
              </a:ext>
            </a:extLst>
          </p:cNvPr>
          <p:cNvSpPr>
            <a:spLocks noChangeAspect="1"/>
          </p:cNvSpPr>
          <p:nvPr/>
        </p:nvSpPr>
        <p:spPr>
          <a:xfrm rot="10800000">
            <a:off x="10530809" y="6275690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3D5127A-2767-4466-8BFB-7980F3B0441E}"/>
              </a:ext>
            </a:extLst>
          </p:cNvPr>
          <p:cNvSpPr>
            <a:spLocks noChangeAspect="1"/>
          </p:cNvSpPr>
          <p:nvPr/>
        </p:nvSpPr>
        <p:spPr>
          <a:xfrm rot="10800000">
            <a:off x="10478198" y="6472537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C2EBCD5-E2D6-40B4-8C4B-A909259E1768}"/>
              </a:ext>
            </a:extLst>
          </p:cNvPr>
          <p:cNvSpPr>
            <a:spLocks noChangeAspect="1"/>
          </p:cNvSpPr>
          <p:nvPr/>
        </p:nvSpPr>
        <p:spPr>
          <a:xfrm>
            <a:off x="10718906" y="6275690"/>
            <a:ext cx="292833" cy="19682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95C5948-889F-4616-B2FF-6DBEE7316B5A}"/>
              </a:ext>
            </a:extLst>
          </p:cNvPr>
          <p:cNvSpPr>
            <a:spLocks noChangeAspect="1"/>
          </p:cNvSpPr>
          <p:nvPr/>
        </p:nvSpPr>
        <p:spPr>
          <a:xfrm rot="10800000">
            <a:off x="10771517" y="6275690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6141799-9810-48DA-B274-26B93321827E}"/>
              </a:ext>
            </a:extLst>
          </p:cNvPr>
          <p:cNvSpPr>
            <a:spLocks noChangeAspect="1"/>
          </p:cNvSpPr>
          <p:nvPr/>
        </p:nvSpPr>
        <p:spPr>
          <a:xfrm rot="10800000">
            <a:off x="10718906" y="6472537"/>
            <a:ext cx="292833" cy="196822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8463E4-407C-4552-88D3-E8927FFD4FC3}"/>
              </a:ext>
            </a:extLst>
          </p:cNvPr>
          <p:cNvSpPr txBox="1"/>
          <p:nvPr/>
        </p:nvSpPr>
        <p:spPr>
          <a:xfrm>
            <a:off x="10310793" y="6282321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4F66F1-670B-4F87-AD34-B25981FB004A}"/>
              </a:ext>
            </a:extLst>
          </p:cNvPr>
          <p:cNvSpPr txBox="1"/>
          <p:nvPr/>
        </p:nvSpPr>
        <p:spPr>
          <a:xfrm>
            <a:off x="10550381" y="6282321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ED55B2-8920-4325-A09F-49189514E225}"/>
              </a:ext>
            </a:extLst>
          </p:cNvPr>
          <p:cNvSpPr txBox="1"/>
          <p:nvPr/>
        </p:nvSpPr>
        <p:spPr>
          <a:xfrm>
            <a:off x="10790308" y="6282321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8A029D1-96D0-40C7-BD65-1112D952A22E}"/>
              </a:ext>
            </a:extLst>
          </p:cNvPr>
          <p:cNvSpPr>
            <a:spLocks noChangeAspect="1"/>
          </p:cNvSpPr>
          <p:nvPr/>
        </p:nvSpPr>
        <p:spPr>
          <a:xfrm rot="10800000">
            <a:off x="10849185" y="6621625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87A496A8-853D-4BD0-A59E-AF886B2710A7}"/>
              </a:ext>
            </a:extLst>
          </p:cNvPr>
          <p:cNvSpPr>
            <a:spLocks noChangeAspect="1"/>
          </p:cNvSpPr>
          <p:nvPr/>
        </p:nvSpPr>
        <p:spPr>
          <a:xfrm>
            <a:off x="10956056" y="6275689"/>
            <a:ext cx="292833" cy="19682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ED711D5-A232-4328-A6A3-723099362D70}"/>
              </a:ext>
            </a:extLst>
          </p:cNvPr>
          <p:cNvSpPr>
            <a:spLocks noChangeAspect="1"/>
          </p:cNvSpPr>
          <p:nvPr/>
        </p:nvSpPr>
        <p:spPr>
          <a:xfrm rot="10800000">
            <a:off x="11009869" y="6275690"/>
            <a:ext cx="94799" cy="63717"/>
          </a:xfrm>
          <a:prstGeom prst="triangl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09CC2E2-7359-4F76-8E91-3A1F57EDE4ED}"/>
              </a:ext>
            </a:extLst>
          </p:cNvPr>
          <p:cNvSpPr>
            <a:spLocks noChangeAspect="1"/>
          </p:cNvSpPr>
          <p:nvPr/>
        </p:nvSpPr>
        <p:spPr>
          <a:xfrm rot="10800000">
            <a:off x="10957258" y="6472537"/>
            <a:ext cx="292833" cy="196822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9EBA2C-30A1-4759-8D67-74A30BA1947C}"/>
              </a:ext>
            </a:extLst>
          </p:cNvPr>
          <p:cNvSpPr txBox="1"/>
          <p:nvPr/>
        </p:nvSpPr>
        <p:spPr>
          <a:xfrm>
            <a:off x="11031872" y="6282321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CEC89DA-33F5-4AC5-8CB4-22E34E037AC3}"/>
              </a:ext>
            </a:extLst>
          </p:cNvPr>
          <p:cNvSpPr>
            <a:spLocks noChangeAspect="1"/>
          </p:cNvSpPr>
          <p:nvPr/>
        </p:nvSpPr>
        <p:spPr>
          <a:xfrm rot="10800000">
            <a:off x="11086884" y="6621625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5622AA7-4915-454B-969B-E7D405BCC0D5}"/>
              </a:ext>
            </a:extLst>
          </p:cNvPr>
          <p:cNvSpPr>
            <a:spLocks noChangeAspect="1"/>
          </p:cNvSpPr>
          <p:nvPr/>
        </p:nvSpPr>
        <p:spPr>
          <a:xfrm rot="10800000">
            <a:off x="10609025" y="6623254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BC1E812-4F32-4916-B503-BE6E25E0D02A}"/>
              </a:ext>
            </a:extLst>
          </p:cNvPr>
          <p:cNvSpPr>
            <a:spLocks noChangeAspect="1"/>
          </p:cNvSpPr>
          <p:nvPr/>
        </p:nvSpPr>
        <p:spPr>
          <a:xfrm rot="10800000">
            <a:off x="10368489" y="6623254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F046-0F8C-4400-8103-4766F97B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оценки соответствия процесса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29128E-3A62-45F6-8506-D7A10C5668E2}"/>
              </a:ext>
            </a:extLst>
          </p:cNvPr>
          <p:cNvSpPr txBox="1">
            <a:spLocks/>
          </p:cNvSpPr>
          <p:nvPr/>
        </p:nvSpPr>
        <p:spPr>
          <a:xfrm>
            <a:off x="839416" y="1221513"/>
            <a:ext cx="10363200" cy="4442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1219170" rtl="0" eaLnBrk="1" latinLnBrk="0" hangingPunct="1"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 расчете оценки соответствия процессов (</a:t>
            </a:r>
            <a:r>
              <a:rPr lang="en-US" b="1" dirty="0" err="1">
                <a:solidFill>
                  <a:srgbClr val="DC4E41"/>
                </a:solidFill>
              </a:rPr>
              <a:t>E</a:t>
            </a:r>
            <a:r>
              <a:rPr lang="en-US" b="1" baseline="-25000" dirty="0" err="1">
                <a:solidFill>
                  <a:srgbClr val="DC4E41"/>
                </a:solidFill>
              </a:rPr>
              <a:t>i</a:t>
            </a:r>
            <a:r>
              <a:rPr lang="ru-RU" dirty="0"/>
              <a:t>) используются ранее посчитанные значения:</a:t>
            </a:r>
          </a:p>
          <a:p>
            <a:r>
              <a:rPr lang="ru-RU" dirty="0"/>
              <a:t>Значения итоговых оценок за выбор мер защиты для процессов(</a:t>
            </a:r>
            <a:r>
              <a:rPr lang="ru-RU" b="1" dirty="0">
                <a:solidFill>
                  <a:srgbClr val="DC4E41"/>
                </a:solidFill>
              </a:rPr>
              <a:t>Е</a:t>
            </a:r>
            <a:r>
              <a:rPr lang="ru-RU" b="1" baseline="-25000" dirty="0">
                <a:solidFill>
                  <a:srgbClr val="DC4E41"/>
                </a:solidFill>
              </a:rPr>
              <a:t>ПЗИ</a:t>
            </a:r>
            <a:r>
              <a:rPr lang="ru-RU" dirty="0"/>
              <a:t>)</a:t>
            </a:r>
          </a:p>
          <a:p>
            <a:r>
              <a:rPr lang="ru-RU" sz="2000" kern="800" spc="-13" dirty="0">
                <a:latin typeface="Trebuchet MS" panose="020B0603020202020204" pitchFamily="34" charset="0"/>
              </a:rPr>
              <a:t>Значения итоговых оценок мер защиты для направлений (</a:t>
            </a:r>
            <a:r>
              <a:rPr lang="en-US" sz="2000" b="1" dirty="0">
                <a:solidFill>
                  <a:srgbClr val="DC4E41"/>
                </a:solidFill>
                <a:latin typeface="Trebuchet MS" panose="020B0603020202020204" pitchFamily="34" charset="0"/>
              </a:rPr>
              <a:t>E</a:t>
            </a:r>
            <a:r>
              <a:rPr lang="ru-RU" sz="2000" b="1" baseline="-25000" dirty="0">
                <a:solidFill>
                  <a:srgbClr val="DC4E41"/>
                </a:solidFill>
                <a:latin typeface="Trebuchet MS" panose="020B0603020202020204" pitchFamily="34" charset="0"/>
              </a:rPr>
              <a:t>П</a:t>
            </a:r>
            <a:r>
              <a:rPr lang="ru-RU" sz="2000" dirty="0">
                <a:solidFill>
                  <a:srgbClr val="DC4E41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dirty="0">
                <a:solidFill>
                  <a:srgbClr val="DC4E41"/>
                </a:solidFill>
                <a:latin typeface="Trebuchet MS" panose="020B0603020202020204" pitchFamily="34" charset="0"/>
              </a:rPr>
              <a:t>E</a:t>
            </a:r>
            <a:r>
              <a:rPr lang="ru-RU" sz="2000" b="1" baseline="-25000" dirty="0">
                <a:solidFill>
                  <a:srgbClr val="DC4E41"/>
                </a:solidFill>
                <a:latin typeface="Trebuchet MS" panose="020B0603020202020204" pitchFamily="34" charset="0"/>
              </a:rPr>
              <a:t>Р</a:t>
            </a:r>
            <a:r>
              <a:rPr lang="ru-RU" sz="2000" b="1" dirty="0">
                <a:solidFill>
                  <a:srgbClr val="DC4E41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dirty="0">
                <a:solidFill>
                  <a:srgbClr val="DC4E41"/>
                </a:solidFill>
                <a:latin typeface="Trebuchet MS" panose="020B0603020202020204" pitchFamily="34" charset="0"/>
              </a:rPr>
              <a:t>E</a:t>
            </a:r>
            <a:r>
              <a:rPr lang="ru-RU" sz="2000" b="1" baseline="-25000" dirty="0">
                <a:solidFill>
                  <a:srgbClr val="DC4E41"/>
                </a:solidFill>
                <a:latin typeface="Trebuchet MS" panose="020B0603020202020204" pitchFamily="34" charset="0"/>
              </a:rPr>
              <a:t>К</a:t>
            </a:r>
            <a:r>
              <a:rPr lang="ru-RU" sz="2000" b="1" dirty="0">
                <a:solidFill>
                  <a:srgbClr val="DC4E41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dirty="0">
                <a:solidFill>
                  <a:srgbClr val="DC4E41"/>
                </a:solidFill>
                <a:latin typeface="Trebuchet MS" panose="020B0603020202020204" pitchFamily="34" charset="0"/>
              </a:rPr>
              <a:t>E</a:t>
            </a:r>
            <a:r>
              <a:rPr lang="ru-RU" sz="2000" b="1" baseline="-25000" dirty="0">
                <a:solidFill>
                  <a:srgbClr val="DC4E41"/>
                </a:solidFill>
                <a:latin typeface="Trebuchet MS" panose="020B0603020202020204" pitchFamily="34" charset="0"/>
              </a:rPr>
              <a:t>С</a:t>
            </a:r>
            <a:r>
              <a:rPr lang="ru-RU" sz="2000" kern="800" spc="-13" dirty="0">
                <a:latin typeface="Trebuchet MS" panose="020B0603020202020204" pitchFamily="34" charset="0"/>
              </a:rPr>
              <a:t>)</a:t>
            </a:r>
            <a:endParaRPr lang="ru-RU" dirty="0"/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D2C02-AC6C-4C0C-9CD1-435D87C2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572" y="3273319"/>
            <a:ext cx="7259600" cy="854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36659F-2340-40CA-A0E6-E217B019FD5F}"/>
              </a:ext>
            </a:extLst>
          </p:cNvPr>
          <p:cNvSpPr txBox="1"/>
          <p:nvPr/>
        </p:nvSpPr>
        <p:spPr>
          <a:xfrm>
            <a:off x="659396" y="4603402"/>
            <a:ext cx="7635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Clr>
                <a:schemeClr val="accent4"/>
              </a:buClr>
              <a:defRPr sz="1800" kern="800" spc="-13">
                <a:latin typeface="Trebuchet MS" panose="020B0703020202090204" pitchFamily="34" charset="0"/>
              </a:defRPr>
            </a:lvl1pPr>
          </a:lstStyle>
          <a:p>
            <a:r>
              <a:rPr lang="ru-RU" dirty="0"/>
              <a:t>Где:</a:t>
            </a:r>
          </a:p>
          <a:p>
            <a:r>
              <a:rPr lang="ru-RU" dirty="0"/>
              <a:t>i — порядковый номер процесса ЗИ.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9996E7-04E6-4549-B258-C44C40AFE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/>
        </p:blipFill>
        <p:spPr>
          <a:xfrm>
            <a:off x="767408" y="1160748"/>
            <a:ext cx="10363200" cy="4940912"/>
          </a:xfrm>
        </p:spPr>
      </p:pic>
    </p:spTree>
    <p:extLst>
      <p:ext uri="{BB962C8B-B14F-4D97-AF65-F5344CB8AC3E}">
        <p14:creationId xmlns:p14="http://schemas.microsoft.com/office/powerpoint/2010/main" val="10631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138783B4-A480-4678-8E59-DB42223654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9603" y="960636"/>
            <a:ext cx="6321285" cy="37897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95F6C8A-6572-470E-8A16-514A20BA0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94184" y="974597"/>
            <a:ext cx="6321285" cy="4249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42D320-412F-4848-BA7B-A91ADD15F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28" y="681911"/>
            <a:ext cx="10058400" cy="56274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851CAF-96C0-45B5-9594-BF94EA77CF36}"/>
              </a:ext>
            </a:extLst>
          </p:cNvPr>
          <p:cNvSpPr/>
          <p:nvPr/>
        </p:nvSpPr>
        <p:spPr>
          <a:xfrm>
            <a:off x="8256240" y="722292"/>
            <a:ext cx="3831505" cy="2769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>
                <a:latin typeface="Trebuchet MS" panose="020B0703020202090204" pitchFamily="34" charset="0"/>
              </a:rPr>
              <a:t>Результаты оценки соответствия могут использоваться: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133" dirty="0">
                <a:latin typeface="Trebuchet MS" panose="020B0703020202090204" pitchFamily="34" charset="0"/>
              </a:rPr>
              <a:t>в виде привычного </a:t>
            </a:r>
            <a:r>
              <a:rPr lang="ru-RU" sz="2133" dirty="0" err="1">
                <a:latin typeface="Trebuchet MS" panose="020B0703020202090204" pitchFamily="34" charset="0"/>
              </a:rPr>
              <a:t>дашборда</a:t>
            </a:r>
            <a:endParaRPr lang="ru-RU" sz="2133" dirty="0">
              <a:latin typeface="Trebuchet MS" panose="020B070302020209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133" dirty="0">
                <a:latin typeface="Trebuchet MS" panose="020B0703020202090204" pitchFamily="34" charset="0"/>
              </a:rPr>
              <a:t>или в виде динамической статьи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67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B52BAB-EEE0-4DDB-A9A4-7EEB6724C053}"/>
              </a:ext>
            </a:extLst>
          </p:cNvPr>
          <p:cNvSpPr txBox="1">
            <a:spLocks/>
          </p:cNvSpPr>
          <p:nvPr/>
        </p:nvSpPr>
        <p:spPr>
          <a:xfrm>
            <a:off x="0" y="3093156"/>
            <a:ext cx="12192000" cy="9013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600" kern="800" spc="-53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DC4E41"/>
                </a:solidFill>
              </a:rPr>
              <a:t>Демонстрация</a:t>
            </a:r>
          </a:p>
        </p:txBody>
      </p:sp>
    </p:spTree>
    <p:extLst>
      <p:ext uri="{BB962C8B-B14F-4D97-AF65-F5344CB8AC3E}">
        <p14:creationId xmlns:p14="http://schemas.microsoft.com/office/powerpoint/2010/main" val="140401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5923-99D4-4691-8F48-8CB5206E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Подведение итогов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336EA-7974-4463-B92C-B344784AB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Сокращение трудозатрат на процедуру оценки соответствия </a:t>
            </a:r>
            <a:r>
              <a:rPr lang="ru-RU" b="1" dirty="0">
                <a:solidFill>
                  <a:srgbClr val="DC4E41"/>
                </a:solidFill>
              </a:rPr>
              <a:t>ГОСТ</a:t>
            </a:r>
            <a:r>
              <a:rPr lang="en-US" b="1" dirty="0">
                <a:solidFill>
                  <a:srgbClr val="DC4E41"/>
                </a:solidFill>
              </a:rPr>
              <a:t> </a:t>
            </a:r>
            <a:r>
              <a:rPr lang="ru-RU" b="1" dirty="0">
                <a:solidFill>
                  <a:srgbClr val="DC4E41"/>
                </a:solidFill>
              </a:rPr>
              <a:t>Р 57580</a:t>
            </a:r>
          </a:p>
          <a:p>
            <a:r>
              <a:rPr lang="ru-RU" dirty="0"/>
              <a:t>Работа со всеми этапами оценки соответствия в рамках </a:t>
            </a:r>
            <a:r>
              <a:rPr lang="en-US" b="1" dirty="0">
                <a:solidFill>
                  <a:srgbClr val="DC4E41"/>
                </a:solidFill>
              </a:rPr>
              <a:t>SM</a:t>
            </a:r>
            <a:endParaRPr lang="ru-RU" b="1" dirty="0">
              <a:solidFill>
                <a:srgbClr val="DC4E41"/>
              </a:solidFill>
            </a:endParaRPr>
          </a:p>
          <a:p>
            <a:r>
              <a:rPr lang="ru-RU" dirty="0"/>
              <a:t>Возможность контроля оценки соответствия </a:t>
            </a:r>
            <a:r>
              <a:rPr lang="ru-RU" b="1" dirty="0">
                <a:solidFill>
                  <a:srgbClr val="DC4E41"/>
                </a:solidFill>
              </a:rPr>
              <a:t>в реальном времени</a:t>
            </a:r>
          </a:p>
          <a:p>
            <a:r>
              <a:rPr lang="ru-RU" b="1" dirty="0">
                <a:solidFill>
                  <a:srgbClr val="DC4E41"/>
                </a:solidFill>
              </a:rPr>
              <a:t>Своевременное</a:t>
            </a:r>
            <a:r>
              <a:rPr lang="ru-RU" dirty="0"/>
              <a:t> обнаружение нарушений</a:t>
            </a:r>
          </a:p>
          <a:p>
            <a:r>
              <a:rPr lang="ru-RU" dirty="0"/>
              <a:t>Возможность использования тех или иных результатов </a:t>
            </a:r>
            <a:r>
              <a:rPr lang="ru-RU" b="1" dirty="0">
                <a:solidFill>
                  <a:srgbClr val="DC4E41"/>
                </a:solidFill>
              </a:rPr>
              <a:t>в виде динамических статей</a:t>
            </a:r>
            <a:r>
              <a:rPr lang="ru-RU" dirty="0">
                <a:solidFill>
                  <a:srgbClr val="DC4E41"/>
                </a:solidFill>
              </a:rPr>
              <a:t> </a:t>
            </a:r>
            <a:r>
              <a:rPr lang="ru-RU" dirty="0"/>
              <a:t>для конкретных должностных лиц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F3AAC0-0F61-4910-9612-7DD9CAFB6AFB}"/>
              </a:ext>
            </a:extLst>
          </p:cNvPr>
          <p:cNvSpPr txBox="1">
            <a:spLocks/>
          </p:cNvSpPr>
          <p:nvPr/>
        </p:nvSpPr>
        <p:spPr>
          <a:xfrm>
            <a:off x="0" y="3093156"/>
            <a:ext cx="12192000" cy="9013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600" kern="800" spc="-53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DC4E4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180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C559115-F05D-4093-A3D7-101EA4232885}"/>
              </a:ext>
            </a:extLst>
          </p:cNvPr>
          <p:cNvSpPr/>
          <p:nvPr/>
        </p:nvSpPr>
        <p:spPr>
          <a:xfrm>
            <a:off x="4223793" y="716972"/>
            <a:ext cx="3636403" cy="515784"/>
          </a:xfrm>
          <a:prstGeom prst="rect">
            <a:avLst/>
          </a:prstGeom>
          <a:solidFill>
            <a:srgbClr val="55828A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FFFFFF"/>
                </a:solidFill>
                <a:latin typeface="Trebuchet MS" panose="020B0703020202090204" pitchFamily="34" charset="0"/>
              </a:rPr>
              <a:t>ГОСТ Р 57580</a:t>
            </a:r>
            <a:endParaRPr lang="en-US" sz="18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9243E7-7FFF-41E2-97B9-A7CBE65179B3}"/>
              </a:ext>
            </a:extLst>
          </p:cNvPr>
          <p:cNvSpPr/>
          <p:nvPr/>
        </p:nvSpPr>
        <p:spPr>
          <a:xfrm>
            <a:off x="911424" y="1880828"/>
            <a:ext cx="4968553" cy="515784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FFFFFF"/>
                </a:solidFill>
                <a:latin typeface="Trebuchet MS" panose="020B0703020202090204" pitchFamily="34" charset="0"/>
              </a:rPr>
              <a:t>ГОСТ Р 57580.1-2017</a:t>
            </a:r>
            <a:endParaRPr lang="en-US" sz="18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0F63C-BE3D-4961-91AD-EA14E32E25D7}"/>
              </a:ext>
            </a:extLst>
          </p:cNvPr>
          <p:cNvSpPr/>
          <p:nvPr/>
        </p:nvSpPr>
        <p:spPr>
          <a:xfrm>
            <a:off x="6250887" y="1880828"/>
            <a:ext cx="4968553" cy="515784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FFFFFF"/>
                </a:solidFill>
                <a:latin typeface="Trebuchet MS" panose="020B0703020202090204" pitchFamily="34" charset="0"/>
              </a:rPr>
              <a:t>ГОСТ Р 57580.2-2018</a:t>
            </a:r>
            <a:endParaRPr lang="en-US" sz="18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E110B9-AB96-4E5D-AC12-4DA45C04E376}"/>
              </a:ext>
            </a:extLst>
          </p:cNvPr>
          <p:cNvSpPr/>
          <p:nvPr/>
        </p:nvSpPr>
        <p:spPr>
          <a:xfrm>
            <a:off x="908437" y="2396612"/>
            <a:ext cx="4968553" cy="2484443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114000"/>
              </a:lnSpc>
            </a:pPr>
            <a:r>
              <a:rPr lang="ru-RU" sz="1600" dirty="0">
                <a:latin typeface="Trebuchet MS" panose="020B0703020202090204" pitchFamily="34" charset="0"/>
              </a:rPr>
              <a:t>Определяет </a:t>
            </a:r>
            <a:r>
              <a:rPr lang="ru-RU" sz="1600" b="1" dirty="0">
                <a:solidFill>
                  <a:srgbClr val="DC4E41"/>
                </a:solidFill>
                <a:latin typeface="Trebuchet MS" panose="020B0703020202090204" pitchFamily="34" charset="0"/>
              </a:rPr>
              <a:t>уровни защиты информации</a:t>
            </a:r>
            <a:r>
              <a:rPr lang="ru-RU" sz="1600" dirty="0">
                <a:latin typeface="Trebuchet MS" panose="020B0703020202090204" pitchFamily="34" charset="0"/>
              </a:rPr>
              <a:t> и соответствующие им </a:t>
            </a:r>
            <a:r>
              <a:rPr lang="ru-RU" sz="1600" b="1" dirty="0">
                <a:solidFill>
                  <a:srgbClr val="DC4E41"/>
                </a:solidFill>
                <a:latin typeface="Trebuchet MS" panose="020B0703020202090204" pitchFamily="34" charset="0"/>
              </a:rPr>
              <a:t>требования к содержанию базового состава мер защиты информации</a:t>
            </a:r>
            <a:r>
              <a:rPr lang="ru-RU" sz="1600" dirty="0">
                <a:latin typeface="Trebuchet MS" panose="020B0703020202090204" pitchFamily="34" charset="0"/>
              </a:rPr>
              <a:t>, которые применяются различными организациями для реализации требований к обеспечению защиты информации, установленных нормативными актами Банка России</a:t>
            </a:r>
            <a:endParaRPr lang="en-US" sz="1600" dirty="0">
              <a:latin typeface="Trebuchet MS" panose="020B070302020209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48E2A0-1BFB-4AF5-86A6-ADA1AE296930}"/>
              </a:ext>
            </a:extLst>
          </p:cNvPr>
          <p:cNvSpPr/>
          <p:nvPr/>
        </p:nvSpPr>
        <p:spPr>
          <a:xfrm>
            <a:off x="6247900" y="2396317"/>
            <a:ext cx="4968553" cy="2484443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114000"/>
              </a:lnSpc>
            </a:pPr>
            <a:r>
              <a:rPr lang="ru-RU" sz="1600" dirty="0">
                <a:latin typeface="Trebuchet MS" panose="020B0703020202090204" pitchFamily="34" charset="0"/>
              </a:rPr>
              <a:t>Определяет </a:t>
            </a:r>
            <a:r>
              <a:rPr lang="ru-RU" sz="1600" b="1" dirty="0">
                <a:solidFill>
                  <a:srgbClr val="DC4E41"/>
                </a:solidFill>
                <a:latin typeface="Trebuchet MS" panose="020B0703020202090204" pitchFamily="34" charset="0"/>
              </a:rPr>
              <a:t>методику оценки соответствия</a:t>
            </a:r>
            <a:r>
              <a:rPr lang="ru-RU" sz="1600" dirty="0">
                <a:latin typeface="Trebuchet MS" panose="020B0703020202090204" pitchFamily="34" charset="0"/>
              </a:rPr>
              <a:t>, правила проведения аудита и расчета количественных показателей формирующих итоговую оценку</a:t>
            </a:r>
            <a:endParaRPr lang="en-US" sz="1600" dirty="0">
              <a:latin typeface="Trebuchet MS" panose="020B0703020202090204" pitchFamily="34" charset="0"/>
            </a:endParaRPr>
          </a:p>
        </p:txBody>
      </p:sp>
      <p:cxnSp>
        <p:nvCxnSpPr>
          <p:cNvPr id="27" name="Elbow Connector 14">
            <a:extLst>
              <a:ext uri="{FF2B5EF4-FFF2-40B4-BE49-F238E27FC236}">
                <a16:creationId xmlns:a16="http://schemas.microsoft.com/office/drawing/2014/main" id="{3388154E-11F9-4DBB-9F83-C5AF03311F78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394812" y="233645"/>
            <a:ext cx="648072" cy="2646294"/>
          </a:xfrm>
          <a:prstGeom prst="bentConnector3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1">
            <a:extLst>
              <a:ext uri="{FF2B5EF4-FFF2-40B4-BE49-F238E27FC236}">
                <a16:creationId xmlns:a16="http://schemas.microsoft.com/office/drawing/2014/main" id="{FAD332D3-F045-412C-9A7E-B983B1949FCE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rot="16200000" flipH="1">
            <a:off x="7064543" y="210207"/>
            <a:ext cx="648072" cy="2693169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7E6AA2B-477C-488D-A4CD-CAC4CA449716}"/>
              </a:ext>
            </a:extLst>
          </p:cNvPr>
          <p:cNvSpPr txBox="1"/>
          <p:nvPr/>
        </p:nvSpPr>
        <p:spPr>
          <a:xfrm>
            <a:off x="2099556" y="5085184"/>
            <a:ext cx="9116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800" spc="-13" dirty="0">
                <a:latin typeface="Trebuchet MS" panose="020B0703020202090204" pitchFamily="34" charset="0"/>
              </a:rPr>
              <a:t>С 2021 года информационная безопасность финансовых организаций должна соответствовать требованиям </a:t>
            </a:r>
            <a:r>
              <a:rPr lang="ru-RU" sz="2000" b="1" kern="800" spc="-13" dirty="0">
                <a:solidFill>
                  <a:srgbClr val="DC4E41"/>
                </a:solidFill>
                <a:latin typeface="Trebuchet MS" panose="020B0703020202090204" pitchFamily="34" charset="0"/>
              </a:rPr>
              <a:t>ГОСТ Р 57580</a:t>
            </a:r>
            <a:endParaRPr lang="en-US" sz="2000" b="1" kern="800" spc="-13" dirty="0">
              <a:solidFill>
                <a:srgbClr val="DC4E41"/>
              </a:solidFill>
              <a:latin typeface="Trebuchet MS" panose="020B0703020202090204" pitchFamily="34" charset="0"/>
            </a:endParaRPr>
          </a:p>
        </p:txBody>
      </p:sp>
      <p:sp>
        <p:nvSpPr>
          <p:cNvPr id="62" name="Freeform 143">
            <a:extLst>
              <a:ext uri="{FF2B5EF4-FFF2-40B4-BE49-F238E27FC236}">
                <a16:creationId xmlns:a16="http://schemas.microsoft.com/office/drawing/2014/main" id="{02B79150-5211-406E-8F71-78ECBD7C996F}"/>
              </a:ext>
            </a:extLst>
          </p:cNvPr>
          <p:cNvSpPr>
            <a:spLocks noEditPoints="1"/>
          </p:cNvSpPr>
          <p:nvPr/>
        </p:nvSpPr>
        <p:spPr bwMode="auto">
          <a:xfrm>
            <a:off x="1343472" y="5195094"/>
            <a:ext cx="576303" cy="488065"/>
          </a:xfrm>
          <a:custGeom>
            <a:avLst/>
            <a:gdLst>
              <a:gd name="T0" fmla="*/ 527 w 559"/>
              <a:gd name="T1" fmla="*/ 473 h 473"/>
              <a:gd name="T2" fmla="*/ 33 w 559"/>
              <a:gd name="T3" fmla="*/ 473 h 473"/>
              <a:gd name="T4" fmla="*/ 6 w 559"/>
              <a:gd name="T5" fmla="*/ 458 h 473"/>
              <a:gd name="T6" fmla="*/ 6 w 559"/>
              <a:gd name="T7" fmla="*/ 426 h 473"/>
              <a:gd name="T8" fmla="*/ 253 w 559"/>
              <a:gd name="T9" fmla="*/ 15 h 473"/>
              <a:gd name="T10" fmla="*/ 280 w 559"/>
              <a:gd name="T11" fmla="*/ 0 h 473"/>
              <a:gd name="T12" fmla="*/ 306 w 559"/>
              <a:gd name="T13" fmla="*/ 15 h 473"/>
              <a:gd name="T14" fmla="*/ 553 w 559"/>
              <a:gd name="T15" fmla="*/ 426 h 473"/>
              <a:gd name="T16" fmla="*/ 554 w 559"/>
              <a:gd name="T17" fmla="*/ 458 h 473"/>
              <a:gd name="T18" fmla="*/ 527 w 559"/>
              <a:gd name="T19" fmla="*/ 473 h 473"/>
              <a:gd name="T20" fmla="*/ 280 w 559"/>
              <a:gd name="T21" fmla="*/ 14 h 473"/>
              <a:gd name="T22" fmla="*/ 265 w 559"/>
              <a:gd name="T23" fmla="*/ 22 h 473"/>
              <a:gd name="T24" fmla="*/ 18 w 559"/>
              <a:gd name="T25" fmla="*/ 434 h 473"/>
              <a:gd name="T26" fmla="*/ 18 w 559"/>
              <a:gd name="T27" fmla="*/ 451 h 473"/>
              <a:gd name="T28" fmla="*/ 33 w 559"/>
              <a:gd name="T29" fmla="*/ 459 h 473"/>
              <a:gd name="T30" fmla="*/ 527 w 559"/>
              <a:gd name="T31" fmla="*/ 459 h 473"/>
              <a:gd name="T32" fmla="*/ 542 w 559"/>
              <a:gd name="T33" fmla="*/ 451 h 473"/>
              <a:gd name="T34" fmla="*/ 541 w 559"/>
              <a:gd name="T35" fmla="*/ 434 h 473"/>
              <a:gd name="T36" fmla="*/ 294 w 559"/>
              <a:gd name="T37" fmla="*/ 22 h 473"/>
              <a:gd name="T38" fmla="*/ 280 w 559"/>
              <a:gd name="T39" fmla="*/ 14 h 473"/>
              <a:gd name="T40" fmla="*/ 287 w 559"/>
              <a:gd name="T41" fmla="*/ 310 h 473"/>
              <a:gd name="T42" fmla="*/ 287 w 559"/>
              <a:gd name="T43" fmla="*/ 139 h 473"/>
              <a:gd name="T44" fmla="*/ 280 w 559"/>
              <a:gd name="T45" fmla="*/ 132 h 473"/>
              <a:gd name="T46" fmla="*/ 273 w 559"/>
              <a:gd name="T47" fmla="*/ 139 h 473"/>
              <a:gd name="T48" fmla="*/ 273 w 559"/>
              <a:gd name="T49" fmla="*/ 310 h 473"/>
              <a:gd name="T50" fmla="*/ 280 w 559"/>
              <a:gd name="T51" fmla="*/ 317 h 473"/>
              <a:gd name="T52" fmla="*/ 287 w 559"/>
              <a:gd name="T53" fmla="*/ 310 h 473"/>
              <a:gd name="T54" fmla="*/ 280 w 559"/>
              <a:gd name="T55" fmla="*/ 401 h 473"/>
              <a:gd name="T56" fmla="*/ 260 w 559"/>
              <a:gd name="T57" fmla="*/ 381 h 473"/>
              <a:gd name="T58" fmla="*/ 280 w 559"/>
              <a:gd name="T59" fmla="*/ 362 h 473"/>
              <a:gd name="T60" fmla="*/ 299 w 559"/>
              <a:gd name="T61" fmla="*/ 381 h 473"/>
              <a:gd name="T62" fmla="*/ 280 w 559"/>
              <a:gd name="T63" fmla="*/ 401 h 473"/>
              <a:gd name="T64" fmla="*/ 280 w 559"/>
              <a:gd name="T65" fmla="*/ 376 h 473"/>
              <a:gd name="T66" fmla="*/ 274 w 559"/>
              <a:gd name="T67" fmla="*/ 381 h 473"/>
              <a:gd name="T68" fmla="*/ 280 w 559"/>
              <a:gd name="T69" fmla="*/ 387 h 473"/>
              <a:gd name="T70" fmla="*/ 285 w 559"/>
              <a:gd name="T71" fmla="*/ 381 h 473"/>
              <a:gd name="T72" fmla="*/ 280 w 559"/>
              <a:gd name="T73" fmla="*/ 376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9" h="473">
                <a:moveTo>
                  <a:pt x="527" y="473"/>
                </a:moveTo>
                <a:cubicBezTo>
                  <a:pt x="33" y="473"/>
                  <a:pt x="33" y="473"/>
                  <a:pt x="33" y="473"/>
                </a:cubicBezTo>
                <a:cubicBezTo>
                  <a:pt x="22" y="473"/>
                  <a:pt x="11" y="467"/>
                  <a:pt x="6" y="458"/>
                </a:cubicBezTo>
                <a:cubicBezTo>
                  <a:pt x="0" y="448"/>
                  <a:pt x="0" y="436"/>
                  <a:pt x="6" y="426"/>
                </a:cubicBezTo>
                <a:cubicBezTo>
                  <a:pt x="253" y="15"/>
                  <a:pt x="253" y="15"/>
                  <a:pt x="253" y="15"/>
                </a:cubicBezTo>
                <a:cubicBezTo>
                  <a:pt x="259" y="5"/>
                  <a:pt x="269" y="0"/>
                  <a:pt x="280" y="0"/>
                </a:cubicBezTo>
                <a:cubicBezTo>
                  <a:pt x="291" y="0"/>
                  <a:pt x="301" y="5"/>
                  <a:pt x="306" y="15"/>
                </a:cubicBezTo>
                <a:cubicBezTo>
                  <a:pt x="553" y="426"/>
                  <a:pt x="553" y="426"/>
                  <a:pt x="553" y="426"/>
                </a:cubicBezTo>
                <a:cubicBezTo>
                  <a:pt x="559" y="436"/>
                  <a:pt x="559" y="448"/>
                  <a:pt x="554" y="458"/>
                </a:cubicBezTo>
                <a:cubicBezTo>
                  <a:pt x="548" y="467"/>
                  <a:pt x="538" y="473"/>
                  <a:pt x="527" y="473"/>
                </a:cubicBezTo>
                <a:close/>
                <a:moveTo>
                  <a:pt x="280" y="14"/>
                </a:moveTo>
                <a:cubicBezTo>
                  <a:pt x="274" y="14"/>
                  <a:pt x="268" y="17"/>
                  <a:pt x="265" y="22"/>
                </a:cubicBezTo>
                <a:cubicBezTo>
                  <a:pt x="18" y="434"/>
                  <a:pt x="18" y="434"/>
                  <a:pt x="18" y="434"/>
                </a:cubicBezTo>
                <a:cubicBezTo>
                  <a:pt x="15" y="439"/>
                  <a:pt x="15" y="445"/>
                  <a:pt x="18" y="451"/>
                </a:cubicBezTo>
                <a:cubicBezTo>
                  <a:pt x="21" y="456"/>
                  <a:pt x="27" y="459"/>
                  <a:pt x="33" y="459"/>
                </a:cubicBezTo>
                <a:cubicBezTo>
                  <a:pt x="527" y="459"/>
                  <a:pt x="527" y="459"/>
                  <a:pt x="527" y="459"/>
                </a:cubicBezTo>
                <a:cubicBezTo>
                  <a:pt x="533" y="459"/>
                  <a:pt x="539" y="456"/>
                  <a:pt x="542" y="451"/>
                </a:cubicBezTo>
                <a:cubicBezTo>
                  <a:pt x="545" y="445"/>
                  <a:pt x="545" y="439"/>
                  <a:pt x="541" y="434"/>
                </a:cubicBezTo>
                <a:cubicBezTo>
                  <a:pt x="294" y="22"/>
                  <a:pt x="294" y="22"/>
                  <a:pt x="294" y="22"/>
                </a:cubicBezTo>
                <a:cubicBezTo>
                  <a:pt x="291" y="17"/>
                  <a:pt x="286" y="14"/>
                  <a:pt x="280" y="14"/>
                </a:cubicBezTo>
                <a:close/>
                <a:moveTo>
                  <a:pt x="287" y="310"/>
                </a:moveTo>
                <a:cubicBezTo>
                  <a:pt x="287" y="139"/>
                  <a:pt x="287" y="139"/>
                  <a:pt x="287" y="139"/>
                </a:cubicBezTo>
                <a:cubicBezTo>
                  <a:pt x="287" y="135"/>
                  <a:pt x="284" y="132"/>
                  <a:pt x="280" y="132"/>
                </a:cubicBezTo>
                <a:cubicBezTo>
                  <a:pt x="276" y="132"/>
                  <a:pt x="273" y="135"/>
                  <a:pt x="273" y="139"/>
                </a:cubicBezTo>
                <a:cubicBezTo>
                  <a:pt x="273" y="310"/>
                  <a:pt x="273" y="310"/>
                  <a:pt x="273" y="310"/>
                </a:cubicBezTo>
                <a:cubicBezTo>
                  <a:pt x="273" y="314"/>
                  <a:pt x="276" y="317"/>
                  <a:pt x="280" y="317"/>
                </a:cubicBezTo>
                <a:cubicBezTo>
                  <a:pt x="284" y="317"/>
                  <a:pt x="287" y="314"/>
                  <a:pt x="287" y="310"/>
                </a:cubicBezTo>
                <a:close/>
                <a:moveTo>
                  <a:pt x="280" y="401"/>
                </a:moveTo>
                <a:cubicBezTo>
                  <a:pt x="269" y="401"/>
                  <a:pt x="260" y="392"/>
                  <a:pt x="260" y="381"/>
                </a:cubicBezTo>
                <a:cubicBezTo>
                  <a:pt x="260" y="370"/>
                  <a:pt x="269" y="362"/>
                  <a:pt x="280" y="362"/>
                </a:cubicBezTo>
                <a:cubicBezTo>
                  <a:pt x="291" y="362"/>
                  <a:pt x="299" y="370"/>
                  <a:pt x="299" y="381"/>
                </a:cubicBezTo>
                <a:cubicBezTo>
                  <a:pt x="299" y="392"/>
                  <a:pt x="291" y="401"/>
                  <a:pt x="280" y="401"/>
                </a:cubicBezTo>
                <a:close/>
                <a:moveTo>
                  <a:pt x="280" y="376"/>
                </a:moveTo>
                <a:cubicBezTo>
                  <a:pt x="277" y="376"/>
                  <a:pt x="274" y="378"/>
                  <a:pt x="274" y="381"/>
                </a:cubicBezTo>
                <a:cubicBezTo>
                  <a:pt x="274" y="384"/>
                  <a:pt x="277" y="387"/>
                  <a:pt x="280" y="387"/>
                </a:cubicBezTo>
                <a:cubicBezTo>
                  <a:pt x="283" y="387"/>
                  <a:pt x="285" y="384"/>
                  <a:pt x="285" y="381"/>
                </a:cubicBezTo>
                <a:cubicBezTo>
                  <a:pt x="285" y="378"/>
                  <a:pt x="283" y="376"/>
                  <a:pt x="280" y="3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DC4E4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4" grpId="0" animBg="1"/>
      <p:bldP spid="58" grpId="0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EB4B-CD9E-1F4B-82D9-30E8CBDB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rebuchet MS" panose="020B0603020202020204" pitchFamily="34" charset="0"/>
              </a:rPr>
              <a:t>Оценка соответствия</a:t>
            </a:r>
            <a:endParaRPr lang="en-RU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85D731-9E8F-4ACD-B04F-60B2C47A9374}"/>
              </a:ext>
            </a:extLst>
          </p:cNvPr>
          <p:cNvGrpSpPr/>
          <p:nvPr/>
        </p:nvGrpSpPr>
        <p:grpSpPr>
          <a:xfrm>
            <a:off x="1032926" y="1700560"/>
            <a:ext cx="2928325" cy="3936687"/>
            <a:chOff x="755576" y="1338821"/>
            <a:chExt cx="1872208" cy="2952515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277BE4C-E2CC-493D-9030-7D267CFD6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1"/>
              <a:ext cx="1872208" cy="147616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B71D60DC-3C53-4C7E-B5C0-9C80D3399CF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31AB2C5D-816E-4E03-8714-17A85156E08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ED2258-5CD8-4CDF-9EF9-056B2571F25F}"/>
              </a:ext>
            </a:extLst>
          </p:cNvPr>
          <p:cNvGrpSpPr/>
          <p:nvPr/>
        </p:nvGrpSpPr>
        <p:grpSpPr>
          <a:xfrm>
            <a:off x="3438288" y="1700559"/>
            <a:ext cx="2928325" cy="3936687"/>
            <a:chOff x="755576" y="1338821"/>
            <a:chExt cx="1872208" cy="2952515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11F3637-7A3C-458F-BB3F-5D6A14371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86AC929-90C2-43FD-BE6E-782CE9CDF9F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3CDB8E88-6C12-45B8-AC85-9EAFFAB5C4C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9592F0-0669-44FB-87D9-67A4438767AD}"/>
              </a:ext>
            </a:extLst>
          </p:cNvPr>
          <p:cNvGrpSpPr/>
          <p:nvPr/>
        </p:nvGrpSpPr>
        <p:grpSpPr>
          <a:xfrm>
            <a:off x="5845362" y="1700559"/>
            <a:ext cx="2928325" cy="3936687"/>
            <a:chOff x="755576" y="1338821"/>
            <a:chExt cx="1872208" cy="2952515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3A28F18-698A-4F64-AAE6-C05603EB2D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3CF25E3-2097-4743-8B69-3D07FCD5E09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1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7A2FB9B-3F35-49C9-A1A4-F1E9588EA60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CFCD812-5359-4E54-86CF-5646D0DAC021}"/>
              </a:ext>
            </a:extLst>
          </p:cNvPr>
          <p:cNvSpPr>
            <a:spLocks noChangeAspect="1"/>
          </p:cNvSpPr>
          <p:nvPr/>
        </p:nvSpPr>
        <p:spPr>
          <a:xfrm>
            <a:off x="8228890" y="1700560"/>
            <a:ext cx="2928325" cy="1968219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B501A69-A2CC-476F-BEFC-627BC31D8E9B}"/>
              </a:ext>
            </a:extLst>
          </p:cNvPr>
          <p:cNvSpPr>
            <a:spLocks noChangeAspect="1"/>
          </p:cNvSpPr>
          <p:nvPr/>
        </p:nvSpPr>
        <p:spPr>
          <a:xfrm rot="10800000">
            <a:off x="8754996" y="1700559"/>
            <a:ext cx="947987" cy="637172"/>
          </a:xfrm>
          <a:prstGeom prst="triangl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40BBCE7-A37D-4F3D-9EA4-34C3396AB2D3}"/>
              </a:ext>
            </a:extLst>
          </p:cNvPr>
          <p:cNvSpPr>
            <a:spLocks noChangeAspect="1"/>
          </p:cNvSpPr>
          <p:nvPr/>
        </p:nvSpPr>
        <p:spPr>
          <a:xfrm rot="10800000">
            <a:off x="8228890" y="3669027"/>
            <a:ext cx="2928325" cy="1968219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46E54-6F57-41B5-8A7C-473714978107}"/>
              </a:ext>
            </a:extLst>
          </p:cNvPr>
          <p:cNvSpPr txBox="1"/>
          <p:nvPr/>
        </p:nvSpPr>
        <p:spPr>
          <a:xfrm>
            <a:off x="1764234" y="17668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2E8D13-AD16-47D6-867B-476140B224D5}"/>
              </a:ext>
            </a:extLst>
          </p:cNvPr>
          <p:cNvSpPr txBox="1"/>
          <p:nvPr/>
        </p:nvSpPr>
        <p:spPr>
          <a:xfrm>
            <a:off x="4160114" y="17668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9B39C3-D618-4465-B7B7-4460B99DAD30}"/>
              </a:ext>
            </a:extLst>
          </p:cNvPr>
          <p:cNvSpPr txBox="1"/>
          <p:nvPr/>
        </p:nvSpPr>
        <p:spPr>
          <a:xfrm>
            <a:off x="6559389" y="17668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38811F-3E39-4605-B1DD-DAF18C5E3D08}"/>
              </a:ext>
            </a:extLst>
          </p:cNvPr>
          <p:cNvSpPr txBox="1"/>
          <p:nvPr/>
        </p:nvSpPr>
        <p:spPr>
          <a:xfrm>
            <a:off x="8975026" y="17668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186E75-AA45-4D5D-9A50-90615EDA559B}"/>
              </a:ext>
            </a:extLst>
          </p:cNvPr>
          <p:cNvSpPr txBox="1"/>
          <p:nvPr/>
        </p:nvSpPr>
        <p:spPr>
          <a:xfrm>
            <a:off x="1034398" y="3169616"/>
            <a:ext cx="292538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rgbClr val="FFFFFF"/>
                </a:solidFill>
                <a:latin typeface="Trebuchet MS" panose="020B0603020202020204" pitchFamily="34" charset="0"/>
              </a:rPr>
              <a:t>Процессы</a:t>
            </a:r>
            <a:endParaRPr lang="en-US" sz="2133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E50CA1-E94C-4506-AC70-D6C192E4417C}"/>
              </a:ext>
            </a:extLst>
          </p:cNvPr>
          <p:cNvSpPr txBox="1"/>
          <p:nvPr/>
        </p:nvSpPr>
        <p:spPr>
          <a:xfrm>
            <a:off x="3439760" y="3169616"/>
            <a:ext cx="292538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rgbClr val="FFFFFF"/>
                </a:solidFill>
                <a:latin typeface="Trebuchet MS" panose="020B0603020202020204" pitchFamily="34" charset="0"/>
              </a:rPr>
              <a:t>Направления</a:t>
            </a:r>
            <a:endParaRPr lang="en-US" sz="2133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EAA03C-F94D-4946-B7C9-E970CCACE098}"/>
              </a:ext>
            </a:extLst>
          </p:cNvPr>
          <p:cNvSpPr txBox="1"/>
          <p:nvPr/>
        </p:nvSpPr>
        <p:spPr>
          <a:xfrm>
            <a:off x="8225945" y="3155860"/>
            <a:ext cx="292538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rgbClr val="FFFFFF"/>
                </a:solidFill>
                <a:latin typeface="Trebuchet MS" panose="020B0603020202020204" pitchFamily="34" charset="0"/>
              </a:rPr>
              <a:t>Нарушения</a:t>
            </a:r>
            <a:endParaRPr lang="en-US" sz="2133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9D4207-5C28-43E7-B165-4893BCCAE098}"/>
              </a:ext>
            </a:extLst>
          </p:cNvPr>
          <p:cNvSpPr txBox="1"/>
          <p:nvPr/>
        </p:nvSpPr>
        <p:spPr>
          <a:xfrm>
            <a:off x="5856598" y="3188973"/>
            <a:ext cx="292538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rgbClr val="FFFFFF"/>
                </a:solidFill>
                <a:latin typeface="Trebuchet MS" panose="020B0603020202020204" pitchFamily="34" charset="0"/>
              </a:rPr>
              <a:t>Жизненный цикл</a:t>
            </a:r>
            <a:endParaRPr lang="en-US" sz="2133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510BB-0A9C-412A-872D-490F736C6CF3}"/>
              </a:ext>
            </a:extLst>
          </p:cNvPr>
          <p:cNvSpPr txBox="1"/>
          <p:nvPr/>
        </p:nvSpPr>
        <p:spPr>
          <a:xfrm>
            <a:off x="1034398" y="3809045"/>
            <a:ext cx="2925381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67" dirty="0">
                <a:solidFill>
                  <a:srgbClr val="FFFFFF"/>
                </a:solidFill>
                <a:latin typeface="Trebuchet MS" panose="020B0603020202020204" pitchFamily="34" charset="0"/>
              </a:rPr>
              <a:t>Оценка выбранных мер</a:t>
            </a:r>
            <a:r>
              <a:rPr lang="en-US" sz="1467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endParaRPr lang="ru-RU" sz="1467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467" dirty="0">
                <a:solidFill>
                  <a:srgbClr val="FFFFFF"/>
                </a:solidFill>
                <a:latin typeface="Trebuchet MS" panose="020B0603020202020204" pitchFamily="34" charset="0"/>
              </a:rPr>
              <a:t>ЗИ для </a:t>
            </a:r>
            <a:r>
              <a:rPr lang="ru-RU" sz="1467" b="1" dirty="0">
                <a:solidFill>
                  <a:srgbClr val="FFFFFF"/>
                </a:solidFill>
                <a:latin typeface="Trebuchet MS" panose="020B0603020202020204" pitchFamily="34" charset="0"/>
              </a:rPr>
              <a:t>процессов</a:t>
            </a:r>
          </a:p>
          <a:p>
            <a:pPr algn="ctr"/>
            <a:r>
              <a:rPr lang="ru-RU" sz="1467" dirty="0">
                <a:solidFill>
                  <a:srgbClr val="FFFFFF"/>
                </a:solidFill>
                <a:latin typeface="Trebuchet MS" panose="020B0603020202020204" pitchFamily="34" charset="0"/>
              </a:rPr>
              <a:t>ЗИ</a:t>
            </a:r>
            <a:endParaRPr lang="en-US" sz="1467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0C094A-EE76-4A8B-ADF7-0D6CBFB89CB0}"/>
              </a:ext>
            </a:extLst>
          </p:cNvPr>
          <p:cNvSpPr txBox="1"/>
          <p:nvPr/>
        </p:nvSpPr>
        <p:spPr>
          <a:xfrm>
            <a:off x="3438287" y="3809045"/>
            <a:ext cx="2925381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67" dirty="0">
                <a:solidFill>
                  <a:srgbClr val="FFFFFF"/>
                </a:solidFill>
                <a:latin typeface="Trebuchet MS" panose="020B0603020202020204" pitchFamily="34" charset="0"/>
              </a:rPr>
              <a:t>Оценка выполнения мер</a:t>
            </a:r>
          </a:p>
          <a:p>
            <a:pPr algn="ctr"/>
            <a:r>
              <a:rPr lang="ru-RU" sz="1467" dirty="0">
                <a:solidFill>
                  <a:srgbClr val="FFFFFF"/>
                </a:solidFill>
                <a:latin typeface="Trebuchet MS" panose="020B0603020202020204" pitchFamily="34" charset="0"/>
              </a:rPr>
              <a:t>ЗИ по </a:t>
            </a:r>
            <a:r>
              <a:rPr lang="ru-RU" sz="1467" b="1" dirty="0">
                <a:solidFill>
                  <a:srgbClr val="FFFFFF"/>
                </a:solidFill>
                <a:latin typeface="Trebuchet MS" panose="020B0603020202020204" pitchFamily="34" charset="0"/>
              </a:rPr>
              <a:t>направлениям</a:t>
            </a:r>
          </a:p>
          <a:p>
            <a:pPr algn="ctr"/>
            <a:r>
              <a:rPr lang="ru-RU" sz="1467" dirty="0">
                <a:solidFill>
                  <a:srgbClr val="FFFFFF"/>
                </a:solidFill>
                <a:latin typeface="Trebuchet MS" panose="020B0603020202020204" pitchFamily="34" charset="0"/>
              </a:rPr>
              <a:t>ЗИ</a:t>
            </a:r>
            <a:endParaRPr lang="en-US" sz="1467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B64B4F-5C83-4CC6-9C9C-59B2AB28DDDB}"/>
              </a:ext>
            </a:extLst>
          </p:cNvPr>
          <p:cNvSpPr txBox="1"/>
          <p:nvPr/>
        </p:nvSpPr>
        <p:spPr>
          <a:xfrm>
            <a:off x="8225945" y="3795289"/>
            <a:ext cx="292538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67" dirty="0">
                <a:solidFill>
                  <a:srgbClr val="FFFFFF"/>
                </a:solidFill>
                <a:latin typeface="Trebuchet MS" panose="020B0603020202020204" pitchFamily="34" charset="0"/>
              </a:rPr>
              <a:t>Фиксация нарушений</a:t>
            </a:r>
            <a:endParaRPr lang="en-US" sz="1467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D69112-8CD5-4FAB-9D18-0C517CB2F44E}"/>
              </a:ext>
            </a:extLst>
          </p:cNvPr>
          <p:cNvSpPr txBox="1"/>
          <p:nvPr/>
        </p:nvSpPr>
        <p:spPr>
          <a:xfrm>
            <a:off x="5866528" y="3828402"/>
            <a:ext cx="292538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67" dirty="0">
                <a:solidFill>
                  <a:srgbClr val="FFFFFF"/>
                </a:solidFill>
                <a:latin typeface="Trebuchet MS" panose="020B0603020202020204" pitchFamily="34" charset="0"/>
              </a:rPr>
              <a:t>Оценка мер ЗИ на этапах</a:t>
            </a:r>
          </a:p>
          <a:p>
            <a:pPr algn="ctr"/>
            <a:r>
              <a:rPr lang="ru-RU" sz="1467" dirty="0">
                <a:solidFill>
                  <a:srgbClr val="FFFFFF"/>
                </a:solidFill>
                <a:latin typeface="Trebuchet MS" panose="020B0603020202020204" pitchFamily="34" charset="0"/>
              </a:rPr>
              <a:t>жизненного цикла </a:t>
            </a:r>
            <a:endParaRPr lang="en-US" sz="1467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687199-2730-4183-A05D-3521A6C74662}"/>
              </a:ext>
            </a:extLst>
          </p:cNvPr>
          <p:cNvGrpSpPr>
            <a:grpSpLocks noChangeAspect="1"/>
          </p:cNvGrpSpPr>
          <p:nvPr/>
        </p:nvGrpSpPr>
        <p:grpSpPr>
          <a:xfrm>
            <a:off x="9299503" y="2359127"/>
            <a:ext cx="778264" cy="741333"/>
            <a:chOff x="6705600" y="5022850"/>
            <a:chExt cx="1806575" cy="172085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046026D-447C-414F-9051-185909C3C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5600" y="5248275"/>
              <a:ext cx="1806575" cy="1495425"/>
            </a:xfrm>
            <a:custGeom>
              <a:avLst/>
              <a:gdLst>
                <a:gd name="T0" fmla="*/ 225 w 225"/>
                <a:gd name="T1" fmla="*/ 102 h 186"/>
                <a:gd name="T2" fmla="*/ 225 w 225"/>
                <a:gd name="T3" fmla="*/ 101 h 186"/>
                <a:gd name="T4" fmla="*/ 172 w 225"/>
                <a:gd name="T5" fmla="*/ 33 h 186"/>
                <a:gd name="T6" fmla="*/ 124 w 225"/>
                <a:gd name="T7" fmla="*/ 16 h 186"/>
                <a:gd name="T8" fmla="*/ 93 w 225"/>
                <a:gd name="T9" fmla="*/ 16 h 186"/>
                <a:gd name="T10" fmla="*/ 2 w 225"/>
                <a:gd name="T11" fmla="*/ 33 h 186"/>
                <a:gd name="T12" fmla="*/ 0 w 225"/>
                <a:gd name="T13" fmla="*/ 159 h 186"/>
                <a:gd name="T14" fmla="*/ 29 w 225"/>
                <a:gd name="T15" fmla="*/ 162 h 186"/>
                <a:gd name="T16" fmla="*/ 83 w 225"/>
                <a:gd name="T17" fmla="*/ 162 h 186"/>
                <a:gd name="T18" fmla="*/ 170 w 225"/>
                <a:gd name="T19" fmla="*/ 186 h 186"/>
                <a:gd name="T20" fmla="*/ 223 w 225"/>
                <a:gd name="T21" fmla="*/ 162 h 186"/>
                <a:gd name="T22" fmla="*/ 225 w 225"/>
                <a:gd name="T23" fmla="*/ 102 h 186"/>
                <a:gd name="T24" fmla="*/ 218 w 225"/>
                <a:gd name="T25" fmla="*/ 100 h 186"/>
                <a:gd name="T26" fmla="*/ 153 w 225"/>
                <a:gd name="T27" fmla="*/ 54 h 186"/>
                <a:gd name="T28" fmla="*/ 218 w 225"/>
                <a:gd name="T29" fmla="*/ 100 h 186"/>
                <a:gd name="T30" fmla="*/ 109 w 225"/>
                <a:gd name="T31" fmla="*/ 5 h 186"/>
                <a:gd name="T32" fmla="*/ 120 w 225"/>
                <a:gd name="T33" fmla="*/ 33 h 186"/>
                <a:gd name="T34" fmla="*/ 98 w 225"/>
                <a:gd name="T35" fmla="*/ 16 h 186"/>
                <a:gd name="T36" fmla="*/ 33 w 225"/>
                <a:gd name="T37" fmla="*/ 159 h 186"/>
                <a:gd name="T38" fmla="*/ 78 w 225"/>
                <a:gd name="T39" fmla="*/ 159 h 186"/>
                <a:gd name="T40" fmla="*/ 170 w 225"/>
                <a:gd name="T41" fmla="*/ 182 h 186"/>
                <a:gd name="T42" fmla="*/ 148 w 225"/>
                <a:gd name="T43" fmla="*/ 159 h 186"/>
                <a:gd name="T44" fmla="*/ 170 w 225"/>
                <a:gd name="T45" fmla="*/ 137 h 186"/>
                <a:gd name="T46" fmla="*/ 170 w 225"/>
                <a:gd name="T47" fmla="*/ 182 h 186"/>
                <a:gd name="T48" fmla="*/ 170 w 225"/>
                <a:gd name="T49" fmla="*/ 132 h 186"/>
                <a:gd name="T50" fmla="*/ 83 w 225"/>
                <a:gd name="T51" fmla="*/ 157 h 186"/>
                <a:gd name="T52" fmla="*/ 29 w 225"/>
                <a:gd name="T53" fmla="*/ 157 h 186"/>
                <a:gd name="T54" fmla="*/ 5 w 225"/>
                <a:gd name="T55" fmla="*/ 38 h 186"/>
                <a:gd name="T56" fmla="*/ 179 w 225"/>
                <a:gd name="T57" fmla="*/ 50 h 186"/>
                <a:gd name="T58" fmla="*/ 149 w 225"/>
                <a:gd name="T59" fmla="*/ 52 h 186"/>
                <a:gd name="T60" fmla="*/ 151 w 225"/>
                <a:gd name="T61" fmla="*/ 105 h 186"/>
                <a:gd name="T62" fmla="*/ 221 w 225"/>
                <a:gd name="T63" fmla="*/ 1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5" h="186">
                  <a:moveTo>
                    <a:pt x="225" y="102"/>
                  </a:moveTo>
                  <a:cubicBezTo>
                    <a:pt x="225" y="102"/>
                    <a:pt x="225" y="102"/>
                    <a:pt x="225" y="102"/>
                  </a:cubicBezTo>
                  <a:cubicBezTo>
                    <a:pt x="225" y="101"/>
                    <a:pt x="225" y="101"/>
                    <a:pt x="225" y="101"/>
                  </a:cubicBezTo>
                  <a:cubicBezTo>
                    <a:pt x="225" y="101"/>
                    <a:pt x="225" y="101"/>
                    <a:pt x="225" y="10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4"/>
                    <a:pt x="173" y="33"/>
                    <a:pt x="172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7"/>
                    <a:pt x="118" y="0"/>
                    <a:pt x="109" y="0"/>
                  </a:cubicBezTo>
                  <a:cubicBezTo>
                    <a:pt x="100" y="0"/>
                    <a:pt x="93" y="7"/>
                    <a:pt x="93" y="1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0"/>
                    <a:pt x="1" y="162"/>
                    <a:pt x="2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75"/>
                    <a:pt x="41" y="186"/>
                    <a:pt x="56" y="186"/>
                  </a:cubicBezTo>
                  <a:cubicBezTo>
                    <a:pt x="70" y="186"/>
                    <a:pt x="82" y="175"/>
                    <a:pt x="83" y="162"/>
                  </a:cubicBezTo>
                  <a:cubicBezTo>
                    <a:pt x="143" y="162"/>
                    <a:pt x="143" y="162"/>
                    <a:pt x="143" y="162"/>
                  </a:cubicBezTo>
                  <a:cubicBezTo>
                    <a:pt x="144" y="175"/>
                    <a:pt x="156" y="186"/>
                    <a:pt x="170" y="186"/>
                  </a:cubicBezTo>
                  <a:cubicBezTo>
                    <a:pt x="185" y="186"/>
                    <a:pt x="196" y="175"/>
                    <a:pt x="197" y="162"/>
                  </a:cubicBezTo>
                  <a:cubicBezTo>
                    <a:pt x="223" y="162"/>
                    <a:pt x="223" y="162"/>
                    <a:pt x="223" y="162"/>
                  </a:cubicBezTo>
                  <a:cubicBezTo>
                    <a:pt x="224" y="162"/>
                    <a:pt x="225" y="160"/>
                    <a:pt x="225" y="159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102"/>
                    <a:pt x="225" y="102"/>
                    <a:pt x="225" y="102"/>
                  </a:cubicBezTo>
                  <a:close/>
                  <a:moveTo>
                    <a:pt x="218" y="100"/>
                  </a:moveTo>
                  <a:cubicBezTo>
                    <a:pt x="153" y="100"/>
                    <a:pt x="153" y="100"/>
                    <a:pt x="153" y="100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83" y="54"/>
                    <a:pt x="183" y="54"/>
                    <a:pt x="183" y="54"/>
                  </a:cubicBezTo>
                  <a:lnTo>
                    <a:pt x="218" y="100"/>
                  </a:lnTo>
                  <a:close/>
                  <a:moveTo>
                    <a:pt x="98" y="16"/>
                  </a:moveTo>
                  <a:cubicBezTo>
                    <a:pt x="98" y="10"/>
                    <a:pt x="103" y="5"/>
                    <a:pt x="109" y="5"/>
                  </a:cubicBezTo>
                  <a:cubicBezTo>
                    <a:pt x="115" y="5"/>
                    <a:pt x="120" y="10"/>
                    <a:pt x="120" y="16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98" y="33"/>
                    <a:pt x="98" y="33"/>
                    <a:pt x="98" y="33"/>
                  </a:cubicBezTo>
                  <a:lnTo>
                    <a:pt x="98" y="16"/>
                  </a:lnTo>
                  <a:close/>
                  <a:moveTo>
                    <a:pt x="56" y="182"/>
                  </a:moveTo>
                  <a:cubicBezTo>
                    <a:pt x="43" y="182"/>
                    <a:pt x="33" y="172"/>
                    <a:pt x="33" y="159"/>
                  </a:cubicBezTo>
                  <a:cubicBezTo>
                    <a:pt x="33" y="147"/>
                    <a:pt x="43" y="137"/>
                    <a:pt x="56" y="137"/>
                  </a:cubicBezTo>
                  <a:cubicBezTo>
                    <a:pt x="68" y="137"/>
                    <a:pt x="78" y="147"/>
                    <a:pt x="78" y="159"/>
                  </a:cubicBezTo>
                  <a:cubicBezTo>
                    <a:pt x="78" y="172"/>
                    <a:pt x="68" y="182"/>
                    <a:pt x="56" y="182"/>
                  </a:cubicBezTo>
                  <a:close/>
                  <a:moveTo>
                    <a:pt x="170" y="182"/>
                  </a:moveTo>
                  <a:cubicBezTo>
                    <a:pt x="158" y="182"/>
                    <a:pt x="148" y="172"/>
                    <a:pt x="148" y="160"/>
                  </a:cubicBezTo>
                  <a:cubicBezTo>
                    <a:pt x="148" y="160"/>
                    <a:pt x="148" y="160"/>
                    <a:pt x="148" y="159"/>
                  </a:cubicBezTo>
                  <a:cubicBezTo>
                    <a:pt x="148" y="159"/>
                    <a:pt x="148" y="158"/>
                    <a:pt x="148" y="158"/>
                  </a:cubicBezTo>
                  <a:cubicBezTo>
                    <a:pt x="148" y="146"/>
                    <a:pt x="158" y="137"/>
                    <a:pt x="170" y="137"/>
                  </a:cubicBezTo>
                  <a:cubicBezTo>
                    <a:pt x="183" y="137"/>
                    <a:pt x="193" y="147"/>
                    <a:pt x="193" y="159"/>
                  </a:cubicBezTo>
                  <a:cubicBezTo>
                    <a:pt x="193" y="172"/>
                    <a:pt x="183" y="182"/>
                    <a:pt x="170" y="182"/>
                  </a:cubicBezTo>
                  <a:close/>
                  <a:moveTo>
                    <a:pt x="197" y="157"/>
                  </a:moveTo>
                  <a:cubicBezTo>
                    <a:pt x="196" y="143"/>
                    <a:pt x="185" y="132"/>
                    <a:pt x="170" y="132"/>
                  </a:cubicBezTo>
                  <a:cubicBezTo>
                    <a:pt x="156" y="132"/>
                    <a:pt x="144" y="143"/>
                    <a:pt x="143" y="157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2" y="143"/>
                    <a:pt x="70" y="132"/>
                    <a:pt x="56" y="132"/>
                  </a:cubicBezTo>
                  <a:cubicBezTo>
                    <a:pt x="41" y="132"/>
                    <a:pt x="30" y="143"/>
                    <a:pt x="29" y="157"/>
                  </a:cubicBezTo>
                  <a:cubicBezTo>
                    <a:pt x="5" y="157"/>
                    <a:pt x="5" y="157"/>
                    <a:pt x="5" y="15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0" y="50"/>
                    <a:pt x="149" y="51"/>
                    <a:pt x="149" y="5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4"/>
                    <a:pt x="150" y="105"/>
                    <a:pt x="15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57"/>
                    <a:pt x="221" y="157"/>
                    <a:pt x="221" y="157"/>
                  </a:cubicBezTo>
                  <a:lnTo>
                    <a:pt x="197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FF0B724D-1E38-4D69-BD0C-B80359CF3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138" y="5384800"/>
              <a:ext cx="152400" cy="39687"/>
            </a:xfrm>
            <a:custGeom>
              <a:avLst/>
              <a:gdLst>
                <a:gd name="T0" fmla="*/ 3 w 19"/>
                <a:gd name="T1" fmla="*/ 5 h 5"/>
                <a:gd name="T2" fmla="*/ 17 w 19"/>
                <a:gd name="T3" fmla="*/ 5 h 5"/>
                <a:gd name="T4" fmla="*/ 19 w 19"/>
                <a:gd name="T5" fmla="*/ 2 h 5"/>
                <a:gd name="T6" fmla="*/ 17 w 19"/>
                <a:gd name="T7" fmla="*/ 0 h 5"/>
                <a:gd name="T8" fmla="*/ 3 w 19"/>
                <a:gd name="T9" fmla="*/ 0 h 5"/>
                <a:gd name="T10" fmla="*/ 0 w 19"/>
                <a:gd name="T11" fmla="*/ 2 h 5"/>
                <a:gd name="T12" fmla="*/ 3 w 1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3" y="5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DF547989-D3F5-4BA0-B372-56A2CA581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3675" y="5384800"/>
              <a:ext cx="152400" cy="39687"/>
            </a:xfrm>
            <a:custGeom>
              <a:avLst/>
              <a:gdLst>
                <a:gd name="T0" fmla="*/ 0 w 19"/>
                <a:gd name="T1" fmla="*/ 2 h 5"/>
                <a:gd name="T2" fmla="*/ 2 w 19"/>
                <a:gd name="T3" fmla="*/ 5 h 5"/>
                <a:gd name="T4" fmla="*/ 16 w 19"/>
                <a:gd name="T5" fmla="*/ 5 h 5"/>
                <a:gd name="T6" fmla="*/ 19 w 19"/>
                <a:gd name="T7" fmla="*/ 2 h 5"/>
                <a:gd name="T8" fmla="*/ 16 w 19"/>
                <a:gd name="T9" fmla="*/ 0 h 5"/>
                <a:gd name="T10" fmla="*/ 2 w 19"/>
                <a:gd name="T11" fmla="*/ 0 h 5"/>
                <a:gd name="T12" fmla="*/ 0 w 1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0" y="2"/>
                  </a:moveTo>
                  <a:cubicBezTo>
                    <a:pt x="0" y="3"/>
                    <a:pt x="1" y="5"/>
                    <a:pt x="2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9" y="3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A3BCC58C-123E-4D88-A1C9-F1116A938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5127625"/>
              <a:ext cx="128588" cy="120650"/>
            </a:xfrm>
            <a:custGeom>
              <a:avLst/>
              <a:gdLst>
                <a:gd name="T0" fmla="*/ 12 w 16"/>
                <a:gd name="T1" fmla="*/ 14 h 15"/>
                <a:gd name="T2" fmla="*/ 13 w 16"/>
                <a:gd name="T3" fmla="*/ 15 h 15"/>
                <a:gd name="T4" fmla="*/ 15 w 16"/>
                <a:gd name="T5" fmla="*/ 14 h 15"/>
                <a:gd name="T6" fmla="*/ 15 w 16"/>
                <a:gd name="T7" fmla="*/ 11 h 15"/>
                <a:gd name="T8" fmla="*/ 5 w 16"/>
                <a:gd name="T9" fmla="*/ 1 h 15"/>
                <a:gd name="T10" fmla="*/ 1 w 16"/>
                <a:gd name="T11" fmla="*/ 1 h 15"/>
                <a:gd name="T12" fmla="*/ 1 w 16"/>
                <a:gd name="T13" fmla="*/ 4 h 15"/>
                <a:gd name="T14" fmla="*/ 12 w 16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4"/>
                  </a:moveTo>
                  <a:cubicBezTo>
                    <a:pt x="12" y="14"/>
                    <a:pt x="13" y="15"/>
                    <a:pt x="13" y="15"/>
                  </a:cubicBezTo>
                  <a:cubicBezTo>
                    <a:pt x="14" y="15"/>
                    <a:pt x="14" y="14"/>
                    <a:pt x="15" y="14"/>
                  </a:cubicBezTo>
                  <a:cubicBezTo>
                    <a:pt x="16" y="13"/>
                    <a:pt x="16" y="12"/>
                    <a:pt x="15" y="1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7926ADC2-4E5F-42E1-99B8-911B24B0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5127625"/>
              <a:ext cx="128588" cy="120650"/>
            </a:xfrm>
            <a:custGeom>
              <a:avLst/>
              <a:gdLst>
                <a:gd name="T0" fmla="*/ 3 w 16"/>
                <a:gd name="T1" fmla="*/ 15 h 15"/>
                <a:gd name="T2" fmla="*/ 4 w 16"/>
                <a:gd name="T3" fmla="*/ 14 h 15"/>
                <a:gd name="T4" fmla="*/ 15 w 16"/>
                <a:gd name="T5" fmla="*/ 4 h 15"/>
                <a:gd name="T6" fmla="*/ 15 w 16"/>
                <a:gd name="T7" fmla="*/ 1 h 15"/>
                <a:gd name="T8" fmla="*/ 11 w 16"/>
                <a:gd name="T9" fmla="*/ 1 h 15"/>
                <a:gd name="T10" fmla="*/ 1 w 16"/>
                <a:gd name="T11" fmla="*/ 11 h 15"/>
                <a:gd name="T12" fmla="*/ 1 w 16"/>
                <a:gd name="T13" fmla="*/ 14 h 15"/>
                <a:gd name="T14" fmla="*/ 3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3" y="15"/>
                  </a:moveTo>
                  <a:cubicBezTo>
                    <a:pt x="3" y="15"/>
                    <a:pt x="4" y="14"/>
                    <a:pt x="4" y="1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3"/>
                    <a:pt x="16" y="1"/>
                    <a:pt x="15" y="1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2" y="14"/>
                    <a:pt x="2" y="15"/>
                    <a:pt x="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61899923-1621-4C68-8490-572F3B5AE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438" y="5022850"/>
              <a:ext cx="31750" cy="152400"/>
            </a:xfrm>
            <a:custGeom>
              <a:avLst/>
              <a:gdLst>
                <a:gd name="T0" fmla="*/ 2 w 4"/>
                <a:gd name="T1" fmla="*/ 19 h 19"/>
                <a:gd name="T2" fmla="*/ 4 w 4"/>
                <a:gd name="T3" fmla="*/ 16 h 19"/>
                <a:gd name="T4" fmla="*/ 4 w 4"/>
                <a:gd name="T5" fmla="*/ 2 h 19"/>
                <a:gd name="T6" fmla="*/ 2 w 4"/>
                <a:gd name="T7" fmla="*/ 0 h 19"/>
                <a:gd name="T8" fmla="*/ 0 w 4"/>
                <a:gd name="T9" fmla="*/ 2 h 19"/>
                <a:gd name="T10" fmla="*/ 0 w 4"/>
                <a:gd name="T11" fmla="*/ 16 h 19"/>
                <a:gd name="T12" fmla="*/ 2 w 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2" y="19"/>
                  </a:moveTo>
                  <a:cubicBezTo>
                    <a:pt x="3" y="19"/>
                    <a:pt x="4" y="18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93C1DFB4-A0AF-41DA-B4C2-213B4CBBC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89600"/>
              <a:ext cx="393700" cy="403225"/>
            </a:xfrm>
            <a:custGeom>
              <a:avLst/>
              <a:gdLst>
                <a:gd name="T0" fmla="*/ 47 w 49"/>
                <a:gd name="T1" fmla="*/ 23 h 50"/>
                <a:gd name="T2" fmla="*/ 27 w 49"/>
                <a:gd name="T3" fmla="*/ 23 h 50"/>
                <a:gd name="T4" fmla="*/ 27 w 49"/>
                <a:gd name="T5" fmla="*/ 2 h 50"/>
                <a:gd name="T6" fmla="*/ 24 w 49"/>
                <a:gd name="T7" fmla="*/ 0 h 50"/>
                <a:gd name="T8" fmla="*/ 22 w 49"/>
                <a:gd name="T9" fmla="*/ 2 h 50"/>
                <a:gd name="T10" fmla="*/ 22 w 49"/>
                <a:gd name="T11" fmla="*/ 23 h 50"/>
                <a:gd name="T12" fmla="*/ 2 w 49"/>
                <a:gd name="T13" fmla="*/ 23 h 50"/>
                <a:gd name="T14" fmla="*/ 0 w 49"/>
                <a:gd name="T15" fmla="*/ 25 h 50"/>
                <a:gd name="T16" fmla="*/ 2 w 49"/>
                <a:gd name="T17" fmla="*/ 27 h 50"/>
                <a:gd name="T18" fmla="*/ 22 w 49"/>
                <a:gd name="T19" fmla="*/ 27 h 50"/>
                <a:gd name="T20" fmla="*/ 22 w 49"/>
                <a:gd name="T21" fmla="*/ 47 h 50"/>
                <a:gd name="T22" fmla="*/ 24 w 49"/>
                <a:gd name="T23" fmla="*/ 50 h 50"/>
                <a:gd name="T24" fmla="*/ 27 w 49"/>
                <a:gd name="T25" fmla="*/ 47 h 50"/>
                <a:gd name="T26" fmla="*/ 27 w 49"/>
                <a:gd name="T27" fmla="*/ 27 h 50"/>
                <a:gd name="T28" fmla="*/ 47 w 49"/>
                <a:gd name="T29" fmla="*/ 27 h 50"/>
                <a:gd name="T30" fmla="*/ 49 w 49"/>
                <a:gd name="T31" fmla="*/ 25 h 50"/>
                <a:gd name="T32" fmla="*/ 47 w 49"/>
                <a:gd name="T33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4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3" y="0"/>
                    <a:pt x="22" y="1"/>
                    <a:pt x="22" y="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9"/>
                    <a:pt x="23" y="50"/>
                    <a:pt x="24" y="50"/>
                  </a:cubicBezTo>
                  <a:cubicBezTo>
                    <a:pt x="26" y="50"/>
                    <a:pt x="27" y="49"/>
                    <a:pt x="27" y="4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49" y="26"/>
                    <a:pt x="49" y="25"/>
                  </a:cubicBezTo>
                  <a:cubicBezTo>
                    <a:pt x="49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65C1104-922D-41B2-A509-2DB983289875}"/>
              </a:ext>
            </a:extLst>
          </p:cNvPr>
          <p:cNvSpPr>
            <a:spLocks noChangeAspect="1"/>
          </p:cNvSpPr>
          <p:nvPr/>
        </p:nvSpPr>
        <p:spPr>
          <a:xfrm rot="10800000">
            <a:off x="7148159" y="5159907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9E4F57ED-2F91-4131-9459-D29878B321FD}"/>
              </a:ext>
            </a:extLst>
          </p:cNvPr>
          <p:cNvSpPr>
            <a:spLocks noChangeAspect="1"/>
          </p:cNvSpPr>
          <p:nvPr/>
        </p:nvSpPr>
        <p:spPr>
          <a:xfrm rot="10800000">
            <a:off x="9525150" y="5159907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12860B1-B676-48E9-B588-4376B5F77005}"/>
              </a:ext>
            </a:extLst>
          </p:cNvPr>
          <p:cNvSpPr>
            <a:spLocks noChangeAspect="1"/>
          </p:cNvSpPr>
          <p:nvPr/>
        </p:nvSpPr>
        <p:spPr>
          <a:xfrm rot="10800000">
            <a:off x="4746558" y="5176201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09F24D1-0C58-4B86-BCB0-A5AD8C98BEE9}"/>
              </a:ext>
            </a:extLst>
          </p:cNvPr>
          <p:cNvSpPr>
            <a:spLocks noChangeAspect="1"/>
          </p:cNvSpPr>
          <p:nvPr/>
        </p:nvSpPr>
        <p:spPr>
          <a:xfrm rot="10800000">
            <a:off x="2341194" y="5176201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Freeform 123">
            <a:extLst>
              <a:ext uri="{FF2B5EF4-FFF2-40B4-BE49-F238E27FC236}">
                <a16:creationId xmlns:a16="http://schemas.microsoft.com/office/drawing/2014/main" id="{0F380E26-9C83-48C3-AD89-90EE26DCE4C5}"/>
              </a:ext>
            </a:extLst>
          </p:cNvPr>
          <p:cNvSpPr>
            <a:spLocks noEditPoints="1"/>
          </p:cNvSpPr>
          <p:nvPr/>
        </p:nvSpPr>
        <p:spPr bwMode="auto">
          <a:xfrm>
            <a:off x="4531722" y="2372883"/>
            <a:ext cx="697326" cy="699632"/>
          </a:xfrm>
          <a:custGeom>
            <a:avLst/>
            <a:gdLst>
              <a:gd name="T0" fmla="*/ 529 w 676"/>
              <a:gd name="T1" fmla="*/ 279 h 678"/>
              <a:gd name="T2" fmla="*/ 431 w 676"/>
              <a:gd name="T3" fmla="*/ 293 h 678"/>
              <a:gd name="T4" fmla="*/ 409 w 676"/>
              <a:gd name="T5" fmla="*/ 210 h 678"/>
              <a:gd name="T6" fmla="*/ 367 w 676"/>
              <a:gd name="T7" fmla="*/ 125 h 678"/>
              <a:gd name="T8" fmla="*/ 401 w 676"/>
              <a:gd name="T9" fmla="*/ 58 h 678"/>
              <a:gd name="T10" fmla="*/ 504 w 676"/>
              <a:gd name="T11" fmla="*/ 6 h 678"/>
              <a:gd name="T12" fmla="*/ 579 w 676"/>
              <a:gd name="T13" fmla="*/ 18 h 678"/>
              <a:gd name="T14" fmla="*/ 659 w 676"/>
              <a:gd name="T15" fmla="*/ 100 h 678"/>
              <a:gd name="T16" fmla="*/ 676 w 676"/>
              <a:gd name="T17" fmla="*/ 169 h 678"/>
              <a:gd name="T18" fmla="*/ 605 w 676"/>
              <a:gd name="T19" fmla="*/ 241 h 678"/>
              <a:gd name="T20" fmla="*/ 558 w 676"/>
              <a:gd name="T21" fmla="*/ 314 h 678"/>
              <a:gd name="T22" fmla="*/ 539 w 676"/>
              <a:gd name="T23" fmla="*/ 267 h 678"/>
              <a:gd name="T24" fmla="*/ 590 w 676"/>
              <a:gd name="T25" fmla="*/ 242 h 678"/>
              <a:gd name="T26" fmla="*/ 626 w 676"/>
              <a:gd name="T27" fmla="*/ 172 h 678"/>
              <a:gd name="T28" fmla="*/ 655 w 676"/>
              <a:gd name="T29" fmla="*/ 114 h 678"/>
              <a:gd name="T30" fmla="*/ 566 w 676"/>
              <a:gd name="T31" fmla="*/ 67 h 678"/>
              <a:gd name="T32" fmla="*/ 517 w 676"/>
              <a:gd name="T33" fmla="*/ 15 h 678"/>
              <a:gd name="T34" fmla="*/ 500 w 676"/>
              <a:gd name="T35" fmla="*/ 56 h 678"/>
              <a:gd name="T36" fmla="*/ 401 w 676"/>
              <a:gd name="T37" fmla="*/ 73 h 678"/>
              <a:gd name="T38" fmla="*/ 413 w 676"/>
              <a:gd name="T39" fmla="*/ 144 h 678"/>
              <a:gd name="T40" fmla="*/ 422 w 676"/>
              <a:gd name="T41" fmla="*/ 215 h 678"/>
              <a:gd name="T42" fmla="*/ 463 w 676"/>
              <a:gd name="T43" fmla="*/ 255 h 678"/>
              <a:gd name="T44" fmla="*/ 532 w 676"/>
              <a:gd name="T45" fmla="*/ 264 h 678"/>
              <a:gd name="T46" fmla="*/ 478 w 676"/>
              <a:gd name="T47" fmla="*/ 160 h 678"/>
              <a:gd name="T48" fmla="*/ 517 w 676"/>
              <a:gd name="T49" fmla="*/ 199 h 678"/>
              <a:gd name="T50" fmla="*/ 517 w 676"/>
              <a:gd name="T51" fmla="*/ 185 h 678"/>
              <a:gd name="T52" fmla="*/ 258 w 676"/>
              <a:gd name="T53" fmla="*/ 678 h 678"/>
              <a:gd name="T54" fmla="*/ 233 w 676"/>
              <a:gd name="T55" fmla="*/ 615 h 678"/>
              <a:gd name="T56" fmla="*/ 105 w 676"/>
              <a:gd name="T57" fmla="*/ 628 h 678"/>
              <a:gd name="T58" fmla="*/ 90 w 676"/>
              <a:gd name="T59" fmla="*/ 522 h 678"/>
              <a:gd name="T60" fmla="*/ 0 w 676"/>
              <a:gd name="T61" fmla="*/ 424 h 678"/>
              <a:gd name="T62" fmla="*/ 14 w 676"/>
              <a:gd name="T63" fmla="*/ 350 h 678"/>
              <a:gd name="T64" fmla="*/ 91 w 676"/>
              <a:gd name="T65" fmla="*/ 229 h 678"/>
              <a:gd name="T66" fmla="*/ 159 w 676"/>
              <a:gd name="T67" fmla="*/ 185 h 678"/>
              <a:gd name="T68" fmla="*/ 276 w 676"/>
              <a:gd name="T69" fmla="*/ 222 h 678"/>
              <a:gd name="T70" fmla="*/ 378 w 676"/>
              <a:gd name="T71" fmla="*/ 190 h 678"/>
              <a:gd name="T72" fmla="*/ 423 w 676"/>
              <a:gd name="T73" fmla="*/ 310 h 678"/>
              <a:gd name="T74" fmla="*/ 513 w 676"/>
              <a:gd name="T75" fmla="*/ 370 h 678"/>
              <a:gd name="T76" fmla="*/ 456 w 676"/>
              <a:gd name="T77" fmla="*/ 419 h 678"/>
              <a:gd name="T78" fmla="*/ 494 w 676"/>
              <a:gd name="T79" fmla="*/ 527 h 678"/>
              <a:gd name="T80" fmla="*/ 393 w 676"/>
              <a:gd name="T81" fmla="*/ 564 h 678"/>
              <a:gd name="T82" fmla="*/ 325 w 676"/>
              <a:gd name="T83" fmla="*/ 669 h 678"/>
              <a:gd name="T84" fmla="*/ 165 w 676"/>
              <a:gd name="T85" fmla="*/ 577 h 678"/>
              <a:gd name="T86" fmla="*/ 261 w 676"/>
              <a:gd name="T87" fmla="*/ 664 h 678"/>
              <a:gd name="T88" fmla="*/ 323 w 676"/>
              <a:gd name="T89" fmla="*/ 591 h 678"/>
              <a:gd name="T90" fmla="*/ 449 w 676"/>
              <a:gd name="T91" fmla="*/ 573 h 678"/>
              <a:gd name="T92" fmla="*/ 432 w 676"/>
              <a:gd name="T93" fmla="*/ 479 h 678"/>
              <a:gd name="T94" fmla="*/ 445 w 676"/>
              <a:gd name="T95" fmla="*/ 396 h 678"/>
              <a:gd name="T96" fmla="*/ 421 w 676"/>
              <a:gd name="T97" fmla="*/ 325 h 678"/>
              <a:gd name="T98" fmla="*/ 356 w 676"/>
              <a:gd name="T99" fmla="*/ 258 h 678"/>
              <a:gd name="T100" fmla="*/ 286 w 676"/>
              <a:gd name="T101" fmla="*/ 233 h 678"/>
              <a:gd name="T102" fmla="*/ 199 w 676"/>
              <a:gd name="T103" fmla="*/ 245 h 678"/>
              <a:gd name="T104" fmla="*/ 106 w 676"/>
              <a:gd name="T105" fmla="*/ 228 h 678"/>
              <a:gd name="T106" fmla="*/ 85 w 676"/>
              <a:gd name="T107" fmla="*/ 357 h 678"/>
              <a:gd name="T108" fmla="*/ 14 w 676"/>
              <a:gd name="T109" fmla="*/ 419 h 678"/>
              <a:gd name="T110" fmla="*/ 104 w 676"/>
              <a:gd name="T111" fmla="*/ 519 h 678"/>
              <a:gd name="T112" fmla="*/ 109 w 676"/>
              <a:gd name="T113" fmla="*/ 613 h 678"/>
              <a:gd name="T114" fmla="*/ 258 w 676"/>
              <a:gd name="T115" fmla="*/ 484 h 678"/>
              <a:gd name="T116" fmla="*/ 323 w 676"/>
              <a:gd name="T117" fmla="*/ 419 h 678"/>
              <a:gd name="T118" fmla="*/ 207 w 676"/>
              <a:gd name="T119" fmla="*/ 419 h 678"/>
              <a:gd name="T120" fmla="*/ 258 w 676"/>
              <a:gd name="T121" fmla="*/ 36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6" h="678">
                <a:moveTo>
                  <a:pt x="556" y="314"/>
                </a:moveTo>
                <a:cubicBezTo>
                  <a:pt x="554" y="314"/>
                  <a:pt x="551" y="313"/>
                  <a:pt x="550" y="311"/>
                </a:cubicBezTo>
                <a:cubicBezTo>
                  <a:pt x="529" y="279"/>
                  <a:pt x="529" y="279"/>
                  <a:pt x="529" y="279"/>
                </a:cubicBezTo>
                <a:cubicBezTo>
                  <a:pt x="508" y="281"/>
                  <a:pt x="488" y="277"/>
                  <a:pt x="468" y="269"/>
                </a:cubicBezTo>
                <a:cubicBezTo>
                  <a:pt x="439" y="293"/>
                  <a:pt x="439" y="293"/>
                  <a:pt x="439" y="293"/>
                </a:cubicBezTo>
                <a:cubicBezTo>
                  <a:pt x="437" y="295"/>
                  <a:pt x="433" y="295"/>
                  <a:pt x="431" y="293"/>
                </a:cubicBezTo>
                <a:cubicBezTo>
                  <a:pt x="412" y="281"/>
                  <a:pt x="397" y="266"/>
                  <a:pt x="385" y="248"/>
                </a:cubicBezTo>
                <a:cubicBezTo>
                  <a:pt x="383" y="245"/>
                  <a:pt x="383" y="242"/>
                  <a:pt x="385" y="239"/>
                </a:cubicBezTo>
                <a:cubicBezTo>
                  <a:pt x="409" y="210"/>
                  <a:pt x="409" y="210"/>
                  <a:pt x="409" y="210"/>
                </a:cubicBezTo>
                <a:cubicBezTo>
                  <a:pt x="401" y="194"/>
                  <a:pt x="398" y="177"/>
                  <a:pt x="398" y="160"/>
                </a:cubicBezTo>
                <a:cubicBezTo>
                  <a:pt x="398" y="155"/>
                  <a:pt x="398" y="151"/>
                  <a:pt x="398" y="146"/>
                </a:cubicBezTo>
                <a:cubicBezTo>
                  <a:pt x="367" y="125"/>
                  <a:pt x="367" y="125"/>
                  <a:pt x="367" y="125"/>
                </a:cubicBezTo>
                <a:cubicBezTo>
                  <a:pt x="364" y="124"/>
                  <a:pt x="363" y="120"/>
                  <a:pt x="364" y="117"/>
                </a:cubicBezTo>
                <a:cubicBezTo>
                  <a:pt x="370" y="96"/>
                  <a:pt x="380" y="77"/>
                  <a:pt x="393" y="60"/>
                </a:cubicBezTo>
                <a:cubicBezTo>
                  <a:pt x="395" y="57"/>
                  <a:pt x="399" y="57"/>
                  <a:pt x="401" y="58"/>
                </a:cubicBezTo>
                <a:cubicBezTo>
                  <a:pt x="437" y="71"/>
                  <a:pt x="437" y="71"/>
                  <a:pt x="437" y="71"/>
                </a:cubicBezTo>
                <a:cubicBezTo>
                  <a:pt x="453" y="57"/>
                  <a:pt x="472" y="47"/>
                  <a:pt x="494" y="43"/>
                </a:cubicBezTo>
                <a:cubicBezTo>
                  <a:pt x="504" y="6"/>
                  <a:pt x="504" y="6"/>
                  <a:pt x="504" y="6"/>
                </a:cubicBezTo>
                <a:cubicBezTo>
                  <a:pt x="505" y="3"/>
                  <a:pt x="507" y="1"/>
                  <a:pt x="510" y="1"/>
                </a:cubicBezTo>
                <a:cubicBezTo>
                  <a:pt x="532" y="0"/>
                  <a:pt x="554" y="4"/>
                  <a:pt x="574" y="11"/>
                </a:cubicBezTo>
                <a:cubicBezTo>
                  <a:pt x="577" y="12"/>
                  <a:pt x="579" y="15"/>
                  <a:pt x="579" y="18"/>
                </a:cubicBezTo>
                <a:cubicBezTo>
                  <a:pt x="577" y="56"/>
                  <a:pt x="577" y="56"/>
                  <a:pt x="577" y="56"/>
                </a:cubicBezTo>
                <a:cubicBezTo>
                  <a:pt x="596" y="67"/>
                  <a:pt x="611" y="83"/>
                  <a:pt x="621" y="102"/>
                </a:cubicBezTo>
                <a:cubicBezTo>
                  <a:pt x="659" y="100"/>
                  <a:pt x="659" y="100"/>
                  <a:pt x="659" y="100"/>
                </a:cubicBezTo>
                <a:cubicBezTo>
                  <a:pt x="662" y="100"/>
                  <a:pt x="665" y="102"/>
                  <a:pt x="666" y="105"/>
                </a:cubicBezTo>
                <a:cubicBezTo>
                  <a:pt x="673" y="122"/>
                  <a:pt x="676" y="141"/>
                  <a:pt x="676" y="160"/>
                </a:cubicBezTo>
                <a:cubicBezTo>
                  <a:pt x="676" y="163"/>
                  <a:pt x="676" y="166"/>
                  <a:pt x="676" y="169"/>
                </a:cubicBezTo>
                <a:cubicBezTo>
                  <a:pt x="676" y="172"/>
                  <a:pt x="674" y="174"/>
                  <a:pt x="671" y="175"/>
                </a:cubicBezTo>
                <a:cubicBezTo>
                  <a:pt x="634" y="185"/>
                  <a:pt x="634" y="185"/>
                  <a:pt x="634" y="185"/>
                </a:cubicBezTo>
                <a:cubicBezTo>
                  <a:pt x="629" y="206"/>
                  <a:pt x="619" y="225"/>
                  <a:pt x="605" y="241"/>
                </a:cubicBezTo>
                <a:cubicBezTo>
                  <a:pt x="618" y="277"/>
                  <a:pt x="618" y="277"/>
                  <a:pt x="618" y="277"/>
                </a:cubicBezTo>
                <a:cubicBezTo>
                  <a:pt x="619" y="279"/>
                  <a:pt x="618" y="283"/>
                  <a:pt x="616" y="284"/>
                </a:cubicBezTo>
                <a:cubicBezTo>
                  <a:pt x="598" y="298"/>
                  <a:pt x="579" y="308"/>
                  <a:pt x="558" y="314"/>
                </a:cubicBezTo>
                <a:cubicBezTo>
                  <a:pt x="557" y="314"/>
                  <a:pt x="557" y="314"/>
                  <a:pt x="556" y="314"/>
                </a:cubicBezTo>
                <a:close/>
                <a:moveTo>
                  <a:pt x="533" y="264"/>
                </a:moveTo>
                <a:cubicBezTo>
                  <a:pt x="535" y="264"/>
                  <a:pt x="538" y="265"/>
                  <a:pt x="539" y="267"/>
                </a:cubicBezTo>
                <a:cubicBezTo>
                  <a:pt x="559" y="299"/>
                  <a:pt x="559" y="299"/>
                  <a:pt x="559" y="299"/>
                </a:cubicBezTo>
                <a:cubicBezTo>
                  <a:pt x="575" y="294"/>
                  <a:pt x="590" y="286"/>
                  <a:pt x="603" y="277"/>
                </a:cubicBezTo>
                <a:cubicBezTo>
                  <a:pt x="590" y="242"/>
                  <a:pt x="590" y="242"/>
                  <a:pt x="590" y="242"/>
                </a:cubicBezTo>
                <a:cubicBezTo>
                  <a:pt x="589" y="239"/>
                  <a:pt x="590" y="236"/>
                  <a:pt x="592" y="234"/>
                </a:cubicBezTo>
                <a:cubicBezTo>
                  <a:pt x="607" y="219"/>
                  <a:pt x="617" y="199"/>
                  <a:pt x="621" y="178"/>
                </a:cubicBezTo>
                <a:cubicBezTo>
                  <a:pt x="621" y="175"/>
                  <a:pt x="623" y="173"/>
                  <a:pt x="626" y="172"/>
                </a:cubicBezTo>
                <a:cubicBezTo>
                  <a:pt x="662" y="163"/>
                  <a:pt x="662" y="163"/>
                  <a:pt x="662" y="163"/>
                </a:cubicBezTo>
                <a:cubicBezTo>
                  <a:pt x="662" y="162"/>
                  <a:pt x="662" y="161"/>
                  <a:pt x="662" y="160"/>
                </a:cubicBezTo>
                <a:cubicBezTo>
                  <a:pt x="662" y="144"/>
                  <a:pt x="660" y="129"/>
                  <a:pt x="655" y="114"/>
                </a:cubicBezTo>
                <a:cubicBezTo>
                  <a:pt x="618" y="116"/>
                  <a:pt x="618" y="116"/>
                  <a:pt x="618" y="116"/>
                </a:cubicBezTo>
                <a:cubicBezTo>
                  <a:pt x="615" y="116"/>
                  <a:pt x="612" y="114"/>
                  <a:pt x="611" y="112"/>
                </a:cubicBezTo>
                <a:cubicBezTo>
                  <a:pt x="601" y="92"/>
                  <a:pt x="586" y="77"/>
                  <a:pt x="566" y="67"/>
                </a:cubicBezTo>
                <a:cubicBezTo>
                  <a:pt x="564" y="65"/>
                  <a:pt x="562" y="63"/>
                  <a:pt x="563" y="60"/>
                </a:cubicBezTo>
                <a:cubicBezTo>
                  <a:pt x="565" y="23"/>
                  <a:pt x="565" y="23"/>
                  <a:pt x="565" y="23"/>
                </a:cubicBezTo>
                <a:cubicBezTo>
                  <a:pt x="549" y="17"/>
                  <a:pt x="533" y="15"/>
                  <a:pt x="517" y="15"/>
                </a:cubicBezTo>
                <a:cubicBezTo>
                  <a:pt x="517" y="15"/>
                  <a:pt x="516" y="15"/>
                  <a:pt x="516" y="15"/>
                </a:cubicBezTo>
                <a:cubicBezTo>
                  <a:pt x="506" y="51"/>
                  <a:pt x="506" y="51"/>
                  <a:pt x="506" y="51"/>
                </a:cubicBezTo>
                <a:cubicBezTo>
                  <a:pt x="505" y="53"/>
                  <a:pt x="503" y="55"/>
                  <a:pt x="500" y="56"/>
                </a:cubicBezTo>
                <a:cubicBezTo>
                  <a:pt x="479" y="59"/>
                  <a:pt x="459" y="69"/>
                  <a:pt x="443" y="84"/>
                </a:cubicBezTo>
                <a:cubicBezTo>
                  <a:pt x="442" y="86"/>
                  <a:pt x="439" y="87"/>
                  <a:pt x="436" y="86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1" y="86"/>
                  <a:pt x="384" y="101"/>
                  <a:pt x="379" y="116"/>
                </a:cubicBezTo>
                <a:cubicBezTo>
                  <a:pt x="410" y="137"/>
                  <a:pt x="410" y="137"/>
                  <a:pt x="410" y="137"/>
                </a:cubicBezTo>
                <a:cubicBezTo>
                  <a:pt x="412" y="138"/>
                  <a:pt x="413" y="141"/>
                  <a:pt x="413" y="144"/>
                </a:cubicBezTo>
                <a:cubicBezTo>
                  <a:pt x="412" y="149"/>
                  <a:pt x="412" y="154"/>
                  <a:pt x="412" y="160"/>
                </a:cubicBezTo>
                <a:cubicBezTo>
                  <a:pt x="412" y="176"/>
                  <a:pt x="415" y="193"/>
                  <a:pt x="423" y="207"/>
                </a:cubicBezTo>
                <a:cubicBezTo>
                  <a:pt x="424" y="210"/>
                  <a:pt x="424" y="213"/>
                  <a:pt x="422" y="215"/>
                </a:cubicBezTo>
                <a:cubicBezTo>
                  <a:pt x="399" y="244"/>
                  <a:pt x="399" y="244"/>
                  <a:pt x="399" y="244"/>
                </a:cubicBezTo>
                <a:cubicBezTo>
                  <a:pt x="409" y="258"/>
                  <a:pt x="421" y="269"/>
                  <a:pt x="434" y="279"/>
                </a:cubicBezTo>
                <a:cubicBezTo>
                  <a:pt x="463" y="255"/>
                  <a:pt x="463" y="255"/>
                  <a:pt x="463" y="255"/>
                </a:cubicBezTo>
                <a:cubicBezTo>
                  <a:pt x="465" y="254"/>
                  <a:pt x="468" y="253"/>
                  <a:pt x="471" y="254"/>
                </a:cubicBezTo>
                <a:cubicBezTo>
                  <a:pt x="485" y="262"/>
                  <a:pt x="501" y="265"/>
                  <a:pt x="517" y="265"/>
                </a:cubicBezTo>
                <a:cubicBezTo>
                  <a:pt x="522" y="265"/>
                  <a:pt x="527" y="265"/>
                  <a:pt x="532" y="264"/>
                </a:cubicBezTo>
                <a:cubicBezTo>
                  <a:pt x="532" y="264"/>
                  <a:pt x="533" y="264"/>
                  <a:pt x="533" y="264"/>
                </a:cubicBezTo>
                <a:close/>
                <a:moveTo>
                  <a:pt x="517" y="199"/>
                </a:moveTo>
                <a:cubicBezTo>
                  <a:pt x="496" y="199"/>
                  <a:pt x="478" y="181"/>
                  <a:pt x="478" y="160"/>
                </a:cubicBezTo>
                <a:cubicBezTo>
                  <a:pt x="478" y="138"/>
                  <a:pt x="496" y="121"/>
                  <a:pt x="517" y="121"/>
                </a:cubicBezTo>
                <a:cubicBezTo>
                  <a:pt x="539" y="121"/>
                  <a:pt x="556" y="138"/>
                  <a:pt x="556" y="160"/>
                </a:cubicBezTo>
                <a:cubicBezTo>
                  <a:pt x="556" y="181"/>
                  <a:pt x="539" y="199"/>
                  <a:pt x="517" y="199"/>
                </a:cubicBezTo>
                <a:close/>
                <a:moveTo>
                  <a:pt x="517" y="135"/>
                </a:moveTo>
                <a:cubicBezTo>
                  <a:pt x="503" y="135"/>
                  <a:pt x="492" y="146"/>
                  <a:pt x="492" y="160"/>
                </a:cubicBezTo>
                <a:cubicBezTo>
                  <a:pt x="492" y="174"/>
                  <a:pt x="503" y="185"/>
                  <a:pt x="517" y="185"/>
                </a:cubicBezTo>
                <a:cubicBezTo>
                  <a:pt x="531" y="185"/>
                  <a:pt x="542" y="174"/>
                  <a:pt x="542" y="160"/>
                </a:cubicBezTo>
                <a:cubicBezTo>
                  <a:pt x="542" y="146"/>
                  <a:pt x="531" y="135"/>
                  <a:pt x="517" y="135"/>
                </a:cubicBezTo>
                <a:close/>
                <a:moveTo>
                  <a:pt x="258" y="678"/>
                </a:moveTo>
                <a:cubicBezTo>
                  <a:pt x="256" y="678"/>
                  <a:pt x="256" y="678"/>
                  <a:pt x="256" y="678"/>
                </a:cubicBezTo>
                <a:cubicBezTo>
                  <a:pt x="252" y="678"/>
                  <a:pt x="250" y="676"/>
                  <a:pt x="249" y="673"/>
                </a:cubicBezTo>
                <a:cubicBezTo>
                  <a:pt x="233" y="615"/>
                  <a:pt x="233" y="615"/>
                  <a:pt x="233" y="615"/>
                </a:cubicBezTo>
                <a:cubicBezTo>
                  <a:pt x="208" y="612"/>
                  <a:pt x="184" y="604"/>
                  <a:pt x="162" y="592"/>
                </a:cubicBezTo>
                <a:cubicBezTo>
                  <a:pt x="113" y="628"/>
                  <a:pt x="113" y="628"/>
                  <a:pt x="113" y="628"/>
                </a:cubicBezTo>
                <a:cubicBezTo>
                  <a:pt x="111" y="630"/>
                  <a:pt x="108" y="630"/>
                  <a:pt x="105" y="628"/>
                </a:cubicBezTo>
                <a:cubicBezTo>
                  <a:pt x="86" y="614"/>
                  <a:pt x="69" y="598"/>
                  <a:pt x="55" y="579"/>
                </a:cubicBezTo>
                <a:cubicBezTo>
                  <a:pt x="53" y="577"/>
                  <a:pt x="53" y="574"/>
                  <a:pt x="55" y="571"/>
                </a:cubicBezTo>
                <a:cubicBezTo>
                  <a:pt x="90" y="522"/>
                  <a:pt x="90" y="522"/>
                  <a:pt x="90" y="522"/>
                </a:cubicBezTo>
                <a:cubicBezTo>
                  <a:pt x="75" y="499"/>
                  <a:pt x="66" y="474"/>
                  <a:pt x="62" y="447"/>
                </a:cubicBezTo>
                <a:cubicBezTo>
                  <a:pt x="5" y="431"/>
                  <a:pt x="5" y="431"/>
                  <a:pt x="5" y="431"/>
                </a:cubicBezTo>
                <a:cubicBezTo>
                  <a:pt x="2" y="430"/>
                  <a:pt x="0" y="427"/>
                  <a:pt x="0" y="424"/>
                </a:cubicBezTo>
                <a:cubicBezTo>
                  <a:pt x="0" y="423"/>
                  <a:pt x="0" y="421"/>
                  <a:pt x="0" y="419"/>
                </a:cubicBezTo>
                <a:cubicBezTo>
                  <a:pt x="0" y="398"/>
                  <a:pt x="2" y="376"/>
                  <a:pt x="8" y="355"/>
                </a:cubicBezTo>
                <a:cubicBezTo>
                  <a:pt x="8" y="352"/>
                  <a:pt x="11" y="350"/>
                  <a:pt x="14" y="350"/>
                </a:cubicBezTo>
                <a:cubicBezTo>
                  <a:pt x="74" y="348"/>
                  <a:pt x="74" y="348"/>
                  <a:pt x="74" y="348"/>
                </a:cubicBezTo>
                <a:cubicBezTo>
                  <a:pt x="83" y="324"/>
                  <a:pt x="97" y="302"/>
                  <a:pt x="114" y="283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89" y="226"/>
                  <a:pt x="90" y="223"/>
                  <a:pt x="93" y="221"/>
                </a:cubicBezTo>
                <a:cubicBezTo>
                  <a:pt x="110" y="206"/>
                  <a:pt x="130" y="193"/>
                  <a:pt x="151" y="184"/>
                </a:cubicBezTo>
                <a:cubicBezTo>
                  <a:pt x="154" y="182"/>
                  <a:pt x="157" y="183"/>
                  <a:pt x="159" y="185"/>
                </a:cubicBezTo>
                <a:cubicBezTo>
                  <a:pt x="199" y="230"/>
                  <a:pt x="199" y="230"/>
                  <a:pt x="199" y="230"/>
                </a:cubicBezTo>
                <a:cubicBezTo>
                  <a:pt x="218" y="224"/>
                  <a:pt x="238" y="221"/>
                  <a:pt x="258" y="221"/>
                </a:cubicBezTo>
                <a:cubicBezTo>
                  <a:pt x="264" y="221"/>
                  <a:pt x="270" y="222"/>
                  <a:pt x="276" y="222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6" y="167"/>
                  <a:pt x="309" y="165"/>
                  <a:pt x="312" y="166"/>
                </a:cubicBezTo>
                <a:cubicBezTo>
                  <a:pt x="335" y="171"/>
                  <a:pt x="357" y="179"/>
                  <a:pt x="378" y="190"/>
                </a:cubicBezTo>
                <a:cubicBezTo>
                  <a:pt x="380" y="191"/>
                  <a:pt x="382" y="194"/>
                  <a:pt x="381" y="197"/>
                </a:cubicBezTo>
                <a:cubicBezTo>
                  <a:pt x="371" y="256"/>
                  <a:pt x="371" y="256"/>
                  <a:pt x="371" y="256"/>
                </a:cubicBezTo>
                <a:cubicBezTo>
                  <a:pt x="391" y="271"/>
                  <a:pt x="410" y="289"/>
                  <a:pt x="423" y="310"/>
                </a:cubicBezTo>
                <a:cubicBezTo>
                  <a:pt x="482" y="300"/>
                  <a:pt x="482" y="300"/>
                  <a:pt x="482" y="300"/>
                </a:cubicBezTo>
                <a:cubicBezTo>
                  <a:pt x="485" y="299"/>
                  <a:pt x="489" y="301"/>
                  <a:pt x="490" y="303"/>
                </a:cubicBezTo>
                <a:cubicBezTo>
                  <a:pt x="500" y="325"/>
                  <a:pt x="508" y="347"/>
                  <a:pt x="513" y="370"/>
                </a:cubicBezTo>
                <a:cubicBezTo>
                  <a:pt x="513" y="373"/>
                  <a:pt x="512" y="376"/>
                  <a:pt x="509" y="378"/>
                </a:cubicBezTo>
                <a:cubicBezTo>
                  <a:pt x="456" y="406"/>
                  <a:pt x="456" y="406"/>
                  <a:pt x="456" y="406"/>
                </a:cubicBezTo>
                <a:cubicBezTo>
                  <a:pt x="456" y="410"/>
                  <a:pt x="456" y="415"/>
                  <a:pt x="456" y="419"/>
                </a:cubicBezTo>
                <a:cubicBezTo>
                  <a:pt x="456" y="439"/>
                  <a:pt x="453" y="459"/>
                  <a:pt x="447" y="479"/>
                </a:cubicBezTo>
                <a:cubicBezTo>
                  <a:pt x="492" y="519"/>
                  <a:pt x="492" y="519"/>
                  <a:pt x="492" y="519"/>
                </a:cubicBezTo>
                <a:cubicBezTo>
                  <a:pt x="494" y="521"/>
                  <a:pt x="495" y="524"/>
                  <a:pt x="494" y="527"/>
                </a:cubicBezTo>
                <a:cubicBezTo>
                  <a:pt x="484" y="548"/>
                  <a:pt x="471" y="568"/>
                  <a:pt x="456" y="586"/>
                </a:cubicBezTo>
                <a:cubicBezTo>
                  <a:pt x="454" y="589"/>
                  <a:pt x="451" y="589"/>
                  <a:pt x="448" y="588"/>
                </a:cubicBezTo>
                <a:cubicBezTo>
                  <a:pt x="393" y="564"/>
                  <a:pt x="393" y="564"/>
                  <a:pt x="393" y="564"/>
                </a:cubicBezTo>
                <a:cubicBezTo>
                  <a:pt x="375" y="581"/>
                  <a:pt x="355" y="594"/>
                  <a:pt x="333" y="603"/>
                </a:cubicBezTo>
                <a:cubicBezTo>
                  <a:pt x="330" y="663"/>
                  <a:pt x="330" y="663"/>
                  <a:pt x="330" y="663"/>
                </a:cubicBezTo>
                <a:cubicBezTo>
                  <a:pt x="330" y="666"/>
                  <a:pt x="328" y="669"/>
                  <a:pt x="325" y="669"/>
                </a:cubicBezTo>
                <a:cubicBezTo>
                  <a:pt x="303" y="675"/>
                  <a:pt x="281" y="678"/>
                  <a:pt x="258" y="678"/>
                </a:cubicBezTo>
                <a:close/>
                <a:moveTo>
                  <a:pt x="161" y="576"/>
                </a:moveTo>
                <a:cubicBezTo>
                  <a:pt x="162" y="576"/>
                  <a:pt x="164" y="577"/>
                  <a:pt x="165" y="577"/>
                </a:cubicBezTo>
                <a:cubicBezTo>
                  <a:pt x="188" y="591"/>
                  <a:pt x="213" y="599"/>
                  <a:pt x="239" y="602"/>
                </a:cubicBezTo>
                <a:cubicBezTo>
                  <a:pt x="242" y="602"/>
                  <a:pt x="244" y="604"/>
                  <a:pt x="245" y="607"/>
                </a:cubicBezTo>
                <a:cubicBezTo>
                  <a:pt x="261" y="664"/>
                  <a:pt x="261" y="664"/>
                  <a:pt x="261" y="664"/>
                </a:cubicBezTo>
                <a:cubicBezTo>
                  <a:pt x="280" y="664"/>
                  <a:pt x="298" y="661"/>
                  <a:pt x="316" y="657"/>
                </a:cubicBezTo>
                <a:cubicBezTo>
                  <a:pt x="319" y="598"/>
                  <a:pt x="319" y="598"/>
                  <a:pt x="319" y="598"/>
                </a:cubicBezTo>
                <a:cubicBezTo>
                  <a:pt x="319" y="595"/>
                  <a:pt x="321" y="592"/>
                  <a:pt x="323" y="591"/>
                </a:cubicBezTo>
                <a:cubicBezTo>
                  <a:pt x="347" y="582"/>
                  <a:pt x="368" y="569"/>
                  <a:pt x="387" y="551"/>
                </a:cubicBezTo>
                <a:cubicBezTo>
                  <a:pt x="389" y="549"/>
                  <a:pt x="392" y="548"/>
                  <a:pt x="394" y="549"/>
                </a:cubicBezTo>
                <a:cubicBezTo>
                  <a:pt x="449" y="573"/>
                  <a:pt x="449" y="573"/>
                  <a:pt x="449" y="573"/>
                </a:cubicBezTo>
                <a:cubicBezTo>
                  <a:pt x="461" y="558"/>
                  <a:pt x="471" y="542"/>
                  <a:pt x="479" y="526"/>
                </a:cubicBezTo>
                <a:cubicBezTo>
                  <a:pt x="434" y="486"/>
                  <a:pt x="434" y="486"/>
                  <a:pt x="434" y="486"/>
                </a:cubicBezTo>
                <a:cubicBezTo>
                  <a:pt x="432" y="484"/>
                  <a:pt x="431" y="481"/>
                  <a:pt x="432" y="479"/>
                </a:cubicBezTo>
                <a:cubicBezTo>
                  <a:pt x="439" y="459"/>
                  <a:pt x="442" y="439"/>
                  <a:pt x="442" y="419"/>
                </a:cubicBezTo>
                <a:cubicBezTo>
                  <a:pt x="442" y="414"/>
                  <a:pt x="442" y="408"/>
                  <a:pt x="441" y="402"/>
                </a:cubicBezTo>
                <a:cubicBezTo>
                  <a:pt x="441" y="400"/>
                  <a:pt x="443" y="397"/>
                  <a:pt x="445" y="396"/>
                </a:cubicBezTo>
                <a:cubicBezTo>
                  <a:pt x="498" y="368"/>
                  <a:pt x="498" y="368"/>
                  <a:pt x="498" y="368"/>
                </a:cubicBezTo>
                <a:cubicBezTo>
                  <a:pt x="494" y="349"/>
                  <a:pt x="488" y="331"/>
                  <a:pt x="480" y="314"/>
                </a:cubicBezTo>
                <a:cubicBezTo>
                  <a:pt x="421" y="325"/>
                  <a:pt x="421" y="325"/>
                  <a:pt x="421" y="325"/>
                </a:cubicBezTo>
                <a:cubicBezTo>
                  <a:pt x="419" y="325"/>
                  <a:pt x="416" y="324"/>
                  <a:pt x="414" y="322"/>
                </a:cubicBezTo>
                <a:cubicBezTo>
                  <a:pt x="400" y="299"/>
                  <a:pt x="381" y="280"/>
                  <a:pt x="359" y="265"/>
                </a:cubicBezTo>
                <a:cubicBezTo>
                  <a:pt x="357" y="264"/>
                  <a:pt x="356" y="261"/>
                  <a:pt x="356" y="258"/>
                </a:cubicBezTo>
                <a:cubicBezTo>
                  <a:pt x="367" y="200"/>
                  <a:pt x="367" y="200"/>
                  <a:pt x="367" y="200"/>
                </a:cubicBezTo>
                <a:cubicBezTo>
                  <a:pt x="350" y="191"/>
                  <a:pt x="332" y="185"/>
                  <a:pt x="314" y="181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85" y="235"/>
                  <a:pt x="282" y="237"/>
                  <a:pt x="279" y="237"/>
                </a:cubicBezTo>
                <a:cubicBezTo>
                  <a:pt x="272" y="236"/>
                  <a:pt x="265" y="235"/>
                  <a:pt x="258" y="235"/>
                </a:cubicBezTo>
                <a:cubicBezTo>
                  <a:pt x="238" y="235"/>
                  <a:pt x="218" y="239"/>
                  <a:pt x="199" y="245"/>
                </a:cubicBezTo>
                <a:cubicBezTo>
                  <a:pt x="197" y="246"/>
                  <a:pt x="194" y="245"/>
                  <a:pt x="192" y="243"/>
                </a:cubicBezTo>
                <a:cubicBezTo>
                  <a:pt x="152" y="198"/>
                  <a:pt x="152" y="198"/>
                  <a:pt x="152" y="198"/>
                </a:cubicBezTo>
                <a:cubicBezTo>
                  <a:pt x="136" y="207"/>
                  <a:pt x="120" y="216"/>
                  <a:pt x="106" y="228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30" y="285"/>
                  <a:pt x="130" y="288"/>
                  <a:pt x="128" y="290"/>
                </a:cubicBezTo>
                <a:cubicBezTo>
                  <a:pt x="109" y="309"/>
                  <a:pt x="94" y="332"/>
                  <a:pt x="85" y="357"/>
                </a:cubicBezTo>
                <a:cubicBezTo>
                  <a:pt x="84" y="360"/>
                  <a:pt x="82" y="361"/>
                  <a:pt x="79" y="362"/>
                </a:cubicBezTo>
                <a:cubicBezTo>
                  <a:pt x="20" y="364"/>
                  <a:pt x="20" y="364"/>
                  <a:pt x="20" y="364"/>
                </a:cubicBezTo>
                <a:cubicBezTo>
                  <a:pt x="16" y="382"/>
                  <a:pt x="14" y="400"/>
                  <a:pt x="14" y="419"/>
                </a:cubicBezTo>
                <a:cubicBezTo>
                  <a:pt x="71" y="435"/>
                  <a:pt x="71" y="435"/>
                  <a:pt x="71" y="435"/>
                </a:cubicBezTo>
                <a:cubicBezTo>
                  <a:pt x="73" y="435"/>
                  <a:pt x="75" y="438"/>
                  <a:pt x="76" y="441"/>
                </a:cubicBezTo>
                <a:cubicBezTo>
                  <a:pt x="79" y="468"/>
                  <a:pt x="89" y="495"/>
                  <a:pt x="104" y="519"/>
                </a:cubicBezTo>
                <a:cubicBezTo>
                  <a:pt x="105" y="521"/>
                  <a:pt x="105" y="524"/>
                  <a:pt x="104" y="527"/>
                </a:cubicBezTo>
                <a:cubicBezTo>
                  <a:pt x="69" y="575"/>
                  <a:pt x="69" y="575"/>
                  <a:pt x="69" y="575"/>
                </a:cubicBezTo>
                <a:cubicBezTo>
                  <a:pt x="81" y="589"/>
                  <a:pt x="94" y="602"/>
                  <a:pt x="109" y="613"/>
                </a:cubicBezTo>
                <a:cubicBezTo>
                  <a:pt x="157" y="578"/>
                  <a:pt x="157" y="578"/>
                  <a:pt x="157" y="578"/>
                </a:cubicBezTo>
                <a:cubicBezTo>
                  <a:pt x="158" y="577"/>
                  <a:pt x="160" y="576"/>
                  <a:pt x="161" y="576"/>
                </a:cubicBezTo>
                <a:close/>
                <a:moveTo>
                  <a:pt x="258" y="484"/>
                </a:moveTo>
                <a:cubicBezTo>
                  <a:pt x="223" y="484"/>
                  <a:pt x="193" y="455"/>
                  <a:pt x="193" y="419"/>
                </a:cubicBezTo>
                <a:cubicBezTo>
                  <a:pt x="193" y="383"/>
                  <a:pt x="223" y="354"/>
                  <a:pt x="258" y="354"/>
                </a:cubicBezTo>
                <a:cubicBezTo>
                  <a:pt x="294" y="354"/>
                  <a:pt x="323" y="383"/>
                  <a:pt x="323" y="419"/>
                </a:cubicBezTo>
                <a:cubicBezTo>
                  <a:pt x="323" y="455"/>
                  <a:pt x="294" y="484"/>
                  <a:pt x="258" y="484"/>
                </a:cubicBezTo>
                <a:close/>
                <a:moveTo>
                  <a:pt x="258" y="368"/>
                </a:moveTo>
                <a:cubicBezTo>
                  <a:pt x="230" y="368"/>
                  <a:pt x="207" y="391"/>
                  <a:pt x="207" y="419"/>
                </a:cubicBezTo>
                <a:cubicBezTo>
                  <a:pt x="207" y="447"/>
                  <a:pt x="230" y="470"/>
                  <a:pt x="258" y="470"/>
                </a:cubicBezTo>
                <a:cubicBezTo>
                  <a:pt x="286" y="470"/>
                  <a:pt x="309" y="447"/>
                  <a:pt x="309" y="419"/>
                </a:cubicBezTo>
                <a:cubicBezTo>
                  <a:pt x="309" y="391"/>
                  <a:pt x="286" y="368"/>
                  <a:pt x="258" y="3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8" name="Freeform 125">
            <a:extLst>
              <a:ext uri="{FF2B5EF4-FFF2-40B4-BE49-F238E27FC236}">
                <a16:creationId xmlns:a16="http://schemas.microsoft.com/office/drawing/2014/main" id="{732143C0-D636-43C5-B02F-E8F31E164B68}"/>
              </a:ext>
            </a:extLst>
          </p:cNvPr>
          <p:cNvSpPr>
            <a:spLocks noEditPoints="1"/>
          </p:cNvSpPr>
          <p:nvPr/>
        </p:nvSpPr>
        <p:spPr bwMode="auto">
          <a:xfrm>
            <a:off x="2175633" y="2465305"/>
            <a:ext cx="652374" cy="644307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5" name="Freeform 117">
            <a:extLst>
              <a:ext uri="{FF2B5EF4-FFF2-40B4-BE49-F238E27FC236}">
                <a16:creationId xmlns:a16="http://schemas.microsoft.com/office/drawing/2014/main" id="{B4CDD127-319B-4A78-B03D-7694C7820F5E}"/>
              </a:ext>
            </a:extLst>
          </p:cNvPr>
          <p:cNvSpPr>
            <a:spLocks noEditPoints="1"/>
          </p:cNvSpPr>
          <p:nvPr/>
        </p:nvSpPr>
        <p:spPr bwMode="auto">
          <a:xfrm>
            <a:off x="7058779" y="2524105"/>
            <a:ext cx="540879" cy="609468"/>
          </a:xfrm>
          <a:custGeom>
            <a:avLst/>
            <a:gdLst>
              <a:gd name="T0" fmla="*/ 430 w 524"/>
              <a:gd name="T1" fmla="*/ 53 h 591"/>
              <a:gd name="T2" fmla="*/ 402 w 524"/>
              <a:gd name="T3" fmla="*/ 0 h 591"/>
              <a:gd name="T4" fmla="*/ 373 w 524"/>
              <a:gd name="T5" fmla="*/ 53 h 591"/>
              <a:gd name="T6" fmla="*/ 151 w 524"/>
              <a:gd name="T7" fmla="*/ 29 h 591"/>
              <a:gd name="T8" fmla="*/ 93 w 524"/>
              <a:gd name="T9" fmla="*/ 29 h 591"/>
              <a:gd name="T10" fmla="*/ 7 w 524"/>
              <a:gd name="T11" fmla="*/ 53 h 591"/>
              <a:gd name="T12" fmla="*/ 0 w 524"/>
              <a:gd name="T13" fmla="*/ 584 h 591"/>
              <a:gd name="T14" fmla="*/ 517 w 524"/>
              <a:gd name="T15" fmla="*/ 591 h 591"/>
              <a:gd name="T16" fmla="*/ 524 w 524"/>
              <a:gd name="T17" fmla="*/ 60 h 591"/>
              <a:gd name="T18" fmla="*/ 387 w 524"/>
              <a:gd name="T19" fmla="*/ 29 h 591"/>
              <a:gd name="T20" fmla="*/ 416 w 524"/>
              <a:gd name="T21" fmla="*/ 29 h 591"/>
              <a:gd name="T22" fmla="*/ 402 w 524"/>
              <a:gd name="T23" fmla="*/ 107 h 591"/>
              <a:gd name="T24" fmla="*/ 387 w 524"/>
              <a:gd name="T25" fmla="*/ 29 h 591"/>
              <a:gd name="T26" fmla="*/ 122 w 524"/>
              <a:gd name="T27" fmla="*/ 14 h 591"/>
              <a:gd name="T28" fmla="*/ 137 w 524"/>
              <a:gd name="T29" fmla="*/ 92 h 591"/>
              <a:gd name="T30" fmla="*/ 107 w 524"/>
              <a:gd name="T31" fmla="*/ 92 h 591"/>
              <a:gd name="T32" fmla="*/ 93 w 524"/>
              <a:gd name="T33" fmla="*/ 67 h 591"/>
              <a:gd name="T34" fmla="*/ 122 w 524"/>
              <a:gd name="T35" fmla="*/ 121 h 591"/>
              <a:gd name="T36" fmla="*/ 151 w 524"/>
              <a:gd name="T37" fmla="*/ 67 h 591"/>
              <a:gd name="T38" fmla="*/ 373 w 524"/>
              <a:gd name="T39" fmla="*/ 92 h 591"/>
              <a:gd name="T40" fmla="*/ 430 w 524"/>
              <a:gd name="T41" fmla="*/ 92 h 591"/>
              <a:gd name="T42" fmla="*/ 510 w 524"/>
              <a:gd name="T43" fmla="*/ 67 h 591"/>
              <a:gd name="T44" fmla="*/ 14 w 524"/>
              <a:gd name="T45" fmla="*/ 163 h 591"/>
              <a:gd name="T46" fmla="*/ 93 w 524"/>
              <a:gd name="T47" fmla="*/ 67 h 591"/>
              <a:gd name="T48" fmla="*/ 14 w 524"/>
              <a:gd name="T49" fmla="*/ 177 h 591"/>
              <a:gd name="T50" fmla="*/ 510 w 524"/>
              <a:gd name="T51" fmla="*/ 577 h 591"/>
              <a:gd name="T52" fmla="*/ 175 w 524"/>
              <a:gd name="T53" fmla="*/ 256 h 591"/>
              <a:gd name="T54" fmla="*/ 168 w 524"/>
              <a:gd name="T55" fmla="*/ 522 h 591"/>
              <a:gd name="T56" fmla="*/ 161 w 524"/>
              <a:gd name="T57" fmla="*/ 279 h 591"/>
              <a:gd name="T58" fmla="*/ 81 w 524"/>
              <a:gd name="T59" fmla="*/ 306 h 591"/>
              <a:gd name="T60" fmla="*/ 162 w 524"/>
              <a:gd name="T61" fmla="*/ 254 h 591"/>
              <a:gd name="T62" fmla="*/ 175 w 524"/>
              <a:gd name="T63" fmla="*/ 256 h 591"/>
              <a:gd name="T64" fmla="*/ 420 w 524"/>
              <a:gd name="T65" fmla="*/ 514 h 591"/>
              <a:gd name="T66" fmla="*/ 247 w 524"/>
              <a:gd name="T67" fmla="*/ 512 h 591"/>
              <a:gd name="T68" fmla="*/ 265 w 524"/>
              <a:gd name="T69" fmla="*/ 458 h 591"/>
              <a:gd name="T70" fmla="*/ 363 w 524"/>
              <a:gd name="T71" fmla="*/ 385 h 591"/>
              <a:gd name="T72" fmla="*/ 335 w 524"/>
              <a:gd name="T73" fmla="*/ 260 h 591"/>
              <a:gd name="T74" fmla="*/ 257 w 524"/>
              <a:gd name="T75" fmla="*/ 348 h 591"/>
              <a:gd name="T76" fmla="*/ 270 w 524"/>
              <a:gd name="T77" fmla="*/ 276 h 591"/>
              <a:gd name="T78" fmla="*/ 415 w 524"/>
              <a:gd name="T79" fmla="*/ 318 h 591"/>
              <a:gd name="T80" fmla="*/ 343 w 524"/>
              <a:gd name="T81" fmla="*/ 415 h 591"/>
              <a:gd name="T82" fmla="*/ 261 w 524"/>
              <a:gd name="T83" fmla="*/ 500 h 591"/>
              <a:gd name="T84" fmla="*/ 427 w 524"/>
              <a:gd name="T85" fmla="*/ 507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4" h="591">
                <a:moveTo>
                  <a:pt x="517" y="53"/>
                </a:moveTo>
                <a:cubicBezTo>
                  <a:pt x="430" y="53"/>
                  <a:pt x="430" y="53"/>
                  <a:pt x="430" y="53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30" y="13"/>
                  <a:pt x="417" y="0"/>
                  <a:pt x="402" y="0"/>
                </a:cubicBezTo>
                <a:cubicBezTo>
                  <a:pt x="386" y="0"/>
                  <a:pt x="373" y="13"/>
                  <a:pt x="373" y="29"/>
                </a:cubicBezTo>
                <a:cubicBezTo>
                  <a:pt x="373" y="53"/>
                  <a:pt x="373" y="53"/>
                  <a:pt x="37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51" y="13"/>
                  <a:pt x="138" y="0"/>
                  <a:pt x="122" y="0"/>
                </a:cubicBezTo>
                <a:cubicBezTo>
                  <a:pt x="106" y="0"/>
                  <a:pt x="93" y="13"/>
                  <a:pt x="93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56"/>
                  <a:pt x="0" y="60"/>
                </a:cubicBezTo>
                <a:cubicBezTo>
                  <a:pt x="0" y="584"/>
                  <a:pt x="0" y="584"/>
                  <a:pt x="0" y="584"/>
                </a:cubicBezTo>
                <a:cubicBezTo>
                  <a:pt x="0" y="588"/>
                  <a:pt x="3" y="591"/>
                  <a:pt x="7" y="591"/>
                </a:cubicBezTo>
                <a:cubicBezTo>
                  <a:pt x="517" y="591"/>
                  <a:pt x="517" y="591"/>
                  <a:pt x="517" y="591"/>
                </a:cubicBezTo>
                <a:cubicBezTo>
                  <a:pt x="521" y="591"/>
                  <a:pt x="524" y="588"/>
                  <a:pt x="524" y="584"/>
                </a:cubicBezTo>
                <a:cubicBezTo>
                  <a:pt x="524" y="60"/>
                  <a:pt x="524" y="60"/>
                  <a:pt x="524" y="60"/>
                </a:cubicBezTo>
                <a:cubicBezTo>
                  <a:pt x="524" y="56"/>
                  <a:pt x="521" y="53"/>
                  <a:pt x="517" y="53"/>
                </a:cubicBezTo>
                <a:close/>
                <a:moveTo>
                  <a:pt x="387" y="29"/>
                </a:moveTo>
                <a:cubicBezTo>
                  <a:pt x="387" y="21"/>
                  <a:pt x="393" y="14"/>
                  <a:pt x="402" y="14"/>
                </a:cubicBezTo>
                <a:cubicBezTo>
                  <a:pt x="410" y="14"/>
                  <a:pt x="416" y="21"/>
                  <a:pt x="416" y="29"/>
                </a:cubicBezTo>
                <a:cubicBezTo>
                  <a:pt x="416" y="92"/>
                  <a:pt x="416" y="92"/>
                  <a:pt x="416" y="92"/>
                </a:cubicBezTo>
                <a:cubicBezTo>
                  <a:pt x="416" y="100"/>
                  <a:pt x="410" y="107"/>
                  <a:pt x="402" y="107"/>
                </a:cubicBezTo>
                <a:cubicBezTo>
                  <a:pt x="393" y="107"/>
                  <a:pt x="387" y="100"/>
                  <a:pt x="387" y="92"/>
                </a:cubicBezTo>
                <a:lnTo>
                  <a:pt x="387" y="29"/>
                </a:lnTo>
                <a:close/>
                <a:moveTo>
                  <a:pt x="107" y="29"/>
                </a:moveTo>
                <a:cubicBezTo>
                  <a:pt x="107" y="21"/>
                  <a:pt x="114" y="14"/>
                  <a:pt x="122" y="14"/>
                </a:cubicBezTo>
                <a:cubicBezTo>
                  <a:pt x="130" y="14"/>
                  <a:pt x="137" y="21"/>
                  <a:pt x="137" y="29"/>
                </a:cubicBezTo>
                <a:cubicBezTo>
                  <a:pt x="137" y="92"/>
                  <a:pt x="137" y="92"/>
                  <a:pt x="137" y="92"/>
                </a:cubicBezTo>
                <a:cubicBezTo>
                  <a:pt x="137" y="100"/>
                  <a:pt x="130" y="107"/>
                  <a:pt x="122" y="107"/>
                </a:cubicBezTo>
                <a:cubicBezTo>
                  <a:pt x="114" y="107"/>
                  <a:pt x="107" y="100"/>
                  <a:pt x="107" y="92"/>
                </a:cubicBezTo>
                <a:lnTo>
                  <a:pt x="107" y="29"/>
                </a:lnTo>
                <a:close/>
                <a:moveTo>
                  <a:pt x="93" y="67"/>
                </a:moveTo>
                <a:cubicBezTo>
                  <a:pt x="93" y="92"/>
                  <a:pt x="93" y="92"/>
                  <a:pt x="93" y="92"/>
                </a:cubicBezTo>
                <a:cubicBezTo>
                  <a:pt x="93" y="108"/>
                  <a:pt x="106" y="121"/>
                  <a:pt x="122" y="121"/>
                </a:cubicBezTo>
                <a:cubicBezTo>
                  <a:pt x="138" y="121"/>
                  <a:pt x="151" y="108"/>
                  <a:pt x="151" y="92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373" y="67"/>
                  <a:pt x="373" y="67"/>
                  <a:pt x="373" y="67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3" y="108"/>
                  <a:pt x="386" y="121"/>
                  <a:pt x="402" y="121"/>
                </a:cubicBezTo>
                <a:cubicBezTo>
                  <a:pt x="417" y="121"/>
                  <a:pt x="430" y="108"/>
                  <a:pt x="430" y="92"/>
                </a:cubicBezTo>
                <a:cubicBezTo>
                  <a:pt x="430" y="67"/>
                  <a:pt x="430" y="67"/>
                  <a:pt x="430" y="67"/>
                </a:cubicBezTo>
                <a:cubicBezTo>
                  <a:pt x="510" y="67"/>
                  <a:pt x="510" y="67"/>
                  <a:pt x="510" y="67"/>
                </a:cubicBezTo>
                <a:cubicBezTo>
                  <a:pt x="510" y="163"/>
                  <a:pt x="510" y="163"/>
                  <a:pt x="510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67"/>
                  <a:pt x="14" y="67"/>
                  <a:pt x="14" y="67"/>
                </a:cubicBezTo>
                <a:lnTo>
                  <a:pt x="93" y="67"/>
                </a:lnTo>
                <a:close/>
                <a:moveTo>
                  <a:pt x="14" y="577"/>
                </a:moveTo>
                <a:cubicBezTo>
                  <a:pt x="14" y="177"/>
                  <a:pt x="14" y="177"/>
                  <a:pt x="14" y="177"/>
                </a:cubicBezTo>
                <a:cubicBezTo>
                  <a:pt x="510" y="177"/>
                  <a:pt x="510" y="177"/>
                  <a:pt x="510" y="177"/>
                </a:cubicBezTo>
                <a:cubicBezTo>
                  <a:pt x="510" y="577"/>
                  <a:pt x="510" y="577"/>
                  <a:pt x="510" y="577"/>
                </a:cubicBezTo>
                <a:lnTo>
                  <a:pt x="14" y="577"/>
                </a:lnTo>
                <a:close/>
                <a:moveTo>
                  <a:pt x="175" y="256"/>
                </a:moveTo>
                <a:cubicBezTo>
                  <a:pt x="175" y="515"/>
                  <a:pt x="175" y="515"/>
                  <a:pt x="175" y="515"/>
                </a:cubicBezTo>
                <a:cubicBezTo>
                  <a:pt x="175" y="519"/>
                  <a:pt x="172" y="522"/>
                  <a:pt x="168" y="522"/>
                </a:cubicBezTo>
                <a:cubicBezTo>
                  <a:pt x="165" y="522"/>
                  <a:pt x="161" y="519"/>
                  <a:pt x="161" y="515"/>
                </a:cubicBezTo>
                <a:cubicBezTo>
                  <a:pt x="161" y="279"/>
                  <a:pt x="161" y="279"/>
                  <a:pt x="161" y="279"/>
                </a:cubicBezTo>
                <a:cubicBezTo>
                  <a:pt x="142" y="299"/>
                  <a:pt x="108" y="313"/>
                  <a:pt x="88" y="313"/>
                </a:cubicBezTo>
                <a:cubicBezTo>
                  <a:pt x="85" y="313"/>
                  <a:pt x="81" y="310"/>
                  <a:pt x="81" y="306"/>
                </a:cubicBezTo>
                <a:cubicBezTo>
                  <a:pt x="81" y="303"/>
                  <a:pt x="85" y="299"/>
                  <a:pt x="88" y="299"/>
                </a:cubicBezTo>
                <a:cubicBezTo>
                  <a:pt x="109" y="299"/>
                  <a:pt x="155" y="276"/>
                  <a:pt x="162" y="254"/>
                </a:cubicBezTo>
                <a:cubicBezTo>
                  <a:pt x="163" y="251"/>
                  <a:pt x="166" y="249"/>
                  <a:pt x="169" y="250"/>
                </a:cubicBezTo>
                <a:cubicBezTo>
                  <a:pt x="173" y="250"/>
                  <a:pt x="175" y="253"/>
                  <a:pt x="175" y="256"/>
                </a:cubicBezTo>
                <a:close/>
                <a:moveTo>
                  <a:pt x="427" y="507"/>
                </a:moveTo>
                <a:cubicBezTo>
                  <a:pt x="427" y="511"/>
                  <a:pt x="424" y="514"/>
                  <a:pt x="420" y="514"/>
                </a:cubicBezTo>
                <a:cubicBezTo>
                  <a:pt x="253" y="514"/>
                  <a:pt x="253" y="514"/>
                  <a:pt x="253" y="514"/>
                </a:cubicBezTo>
                <a:cubicBezTo>
                  <a:pt x="251" y="514"/>
                  <a:pt x="249" y="513"/>
                  <a:pt x="247" y="512"/>
                </a:cubicBezTo>
                <a:cubicBezTo>
                  <a:pt x="246" y="510"/>
                  <a:pt x="245" y="508"/>
                  <a:pt x="246" y="506"/>
                </a:cubicBezTo>
                <a:cubicBezTo>
                  <a:pt x="246" y="505"/>
                  <a:pt x="250" y="475"/>
                  <a:pt x="265" y="458"/>
                </a:cubicBezTo>
                <a:cubicBezTo>
                  <a:pt x="287" y="433"/>
                  <a:pt x="313" y="417"/>
                  <a:pt x="336" y="403"/>
                </a:cubicBezTo>
                <a:cubicBezTo>
                  <a:pt x="346" y="397"/>
                  <a:pt x="356" y="391"/>
                  <a:pt x="363" y="385"/>
                </a:cubicBezTo>
                <a:cubicBezTo>
                  <a:pt x="388" y="368"/>
                  <a:pt x="401" y="343"/>
                  <a:pt x="401" y="318"/>
                </a:cubicBezTo>
                <a:cubicBezTo>
                  <a:pt x="401" y="312"/>
                  <a:pt x="399" y="260"/>
                  <a:pt x="335" y="260"/>
                </a:cubicBezTo>
                <a:cubicBezTo>
                  <a:pt x="318" y="260"/>
                  <a:pt x="264" y="266"/>
                  <a:pt x="264" y="341"/>
                </a:cubicBezTo>
                <a:cubicBezTo>
                  <a:pt x="264" y="345"/>
                  <a:pt x="261" y="348"/>
                  <a:pt x="257" y="348"/>
                </a:cubicBezTo>
                <a:cubicBezTo>
                  <a:pt x="253" y="348"/>
                  <a:pt x="250" y="345"/>
                  <a:pt x="250" y="341"/>
                </a:cubicBezTo>
                <a:cubicBezTo>
                  <a:pt x="250" y="315"/>
                  <a:pt x="257" y="293"/>
                  <a:pt x="270" y="276"/>
                </a:cubicBezTo>
                <a:cubicBezTo>
                  <a:pt x="285" y="256"/>
                  <a:pt x="307" y="246"/>
                  <a:pt x="335" y="246"/>
                </a:cubicBezTo>
                <a:cubicBezTo>
                  <a:pt x="398" y="246"/>
                  <a:pt x="415" y="291"/>
                  <a:pt x="415" y="318"/>
                </a:cubicBezTo>
                <a:cubicBezTo>
                  <a:pt x="415" y="348"/>
                  <a:pt x="399" y="376"/>
                  <a:pt x="372" y="397"/>
                </a:cubicBezTo>
                <a:cubicBezTo>
                  <a:pt x="363" y="403"/>
                  <a:pt x="354" y="409"/>
                  <a:pt x="343" y="415"/>
                </a:cubicBezTo>
                <a:cubicBezTo>
                  <a:pt x="321" y="429"/>
                  <a:pt x="296" y="444"/>
                  <a:pt x="276" y="467"/>
                </a:cubicBezTo>
                <a:cubicBezTo>
                  <a:pt x="267" y="476"/>
                  <a:pt x="263" y="491"/>
                  <a:pt x="261" y="500"/>
                </a:cubicBezTo>
                <a:cubicBezTo>
                  <a:pt x="420" y="500"/>
                  <a:pt x="420" y="500"/>
                  <a:pt x="420" y="500"/>
                </a:cubicBezTo>
                <a:cubicBezTo>
                  <a:pt x="424" y="500"/>
                  <a:pt x="427" y="503"/>
                  <a:pt x="427" y="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EB4B-CD9E-1F4B-82D9-30E8CBDB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сложности?</a:t>
            </a:r>
            <a:endParaRPr lang="en-RU" dirty="0"/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68F30139-4280-44BB-889B-3466E121EF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209446"/>
              </p:ext>
            </p:extLst>
          </p:nvPr>
        </p:nvGraphicFramePr>
        <p:xfrm>
          <a:off x="1307548" y="1756833"/>
          <a:ext cx="4743211" cy="40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Freeform 20">
            <a:extLst>
              <a:ext uri="{FF2B5EF4-FFF2-40B4-BE49-F238E27FC236}">
                <a16:creationId xmlns:a16="http://schemas.microsoft.com/office/drawing/2014/main" id="{083224AE-DA45-4D5F-9D80-FFAEEDEE37CB}"/>
              </a:ext>
            </a:extLst>
          </p:cNvPr>
          <p:cNvSpPr/>
          <p:nvPr/>
        </p:nvSpPr>
        <p:spPr>
          <a:xfrm flipV="1">
            <a:off x="5384800" y="4287349"/>
            <a:ext cx="4275551" cy="291424"/>
          </a:xfrm>
          <a:custGeom>
            <a:avLst/>
            <a:gdLst>
              <a:gd name="connsiteX0" fmla="*/ 3688080 w 3688080"/>
              <a:gd name="connsiteY0" fmla="*/ 0 h 965200"/>
              <a:gd name="connsiteX1" fmla="*/ 802640 w 3688080"/>
              <a:gd name="connsiteY1" fmla="*/ 0 h 965200"/>
              <a:gd name="connsiteX2" fmla="*/ 0 w 3688080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080" h="965200">
                <a:moveTo>
                  <a:pt x="3688080" y="0"/>
                </a:moveTo>
                <a:lnTo>
                  <a:pt x="802640" y="0"/>
                </a:lnTo>
                <a:lnTo>
                  <a:pt x="0" y="965200"/>
                </a:lnTo>
              </a:path>
            </a:pathLst>
          </a:custGeom>
          <a:ln w="19050" cap="sq" cmpd="sng">
            <a:solidFill>
              <a:schemeClr val="accent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A72059B2-E56C-4DD6-B094-96859F4050F3}"/>
              </a:ext>
            </a:extLst>
          </p:cNvPr>
          <p:cNvSpPr/>
          <p:nvPr/>
        </p:nvSpPr>
        <p:spPr>
          <a:xfrm>
            <a:off x="5303912" y="3373119"/>
            <a:ext cx="4356439" cy="178324"/>
          </a:xfrm>
          <a:custGeom>
            <a:avLst/>
            <a:gdLst>
              <a:gd name="connsiteX0" fmla="*/ 3688080 w 3688080"/>
              <a:gd name="connsiteY0" fmla="*/ 0 h 965200"/>
              <a:gd name="connsiteX1" fmla="*/ 802640 w 3688080"/>
              <a:gd name="connsiteY1" fmla="*/ 0 h 965200"/>
              <a:gd name="connsiteX2" fmla="*/ 0 w 3688080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080" h="965200">
                <a:moveTo>
                  <a:pt x="3688080" y="0"/>
                </a:moveTo>
                <a:lnTo>
                  <a:pt x="802640" y="0"/>
                </a:lnTo>
                <a:lnTo>
                  <a:pt x="0" y="965200"/>
                </a:lnTo>
              </a:path>
            </a:pathLst>
          </a:custGeom>
          <a:ln w="19050" cap="sq" cmpd="sng">
            <a:solidFill>
              <a:schemeClr val="accent3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602E6FE0-C3ED-4A2C-8265-87C1A0431914}"/>
              </a:ext>
            </a:extLst>
          </p:cNvPr>
          <p:cNvSpPr/>
          <p:nvPr/>
        </p:nvSpPr>
        <p:spPr>
          <a:xfrm>
            <a:off x="4691844" y="2189481"/>
            <a:ext cx="4976099" cy="1183638"/>
          </a:xfrm>
          <a:custGeom>
            <a:avLst/>
            <a:gdLst>
              <a:gd name="connsiteX0" fmla="*/ 3688080 w 3688080"/>
              <a:gd name="connsiteY0" fmla="*/ 0 h 965200"/>
              <a:gd name="connsiteX1" fmla="*/ 802640 w 3688080"/>
              <a:gd name="connsiteY1" fmla="*/ 0 h 965200"/>
              <a:gd name="connsiteX2" fmla="*/ 0 w 3688080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080" h="965200">
                <a:moveTo>
                  <a:pt x="3688080" y="0"/>
                </a:moveTo>
                <a:lnTo>
                  <a:pt x="802640" y="0"/>
                </a:lnTo>
                <a:lnTo>
                  <a:pt x="0" y="965200"/>
                </a:lnTo>
              </a:path>
            </a:pathLst>
          </a:custGeom>
          <a:ln w="19050" cap="sq" cmpd="sng">
            <a:solidFill>
              <a:schemeClr val="accent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BD62B-2BCA-4C49-8FC7-2F958684FEE8}"/>
              </a:ext>
            </a:extLst>
          </p:cNvPr>
          <p:cNvSpPr/>
          <p:nvPr/>
        </p:nvSpPr>
        <p:spPr>
          <a:xfrm>
            <a:off x="7102213" y="1648655"/>
            <a:ext cx="2594187" cy="573619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67" dirty="0">
                <a:latin typeface="Trebuchet MS" panose="020B0703020202090204" pitchFamily="34" charset="0"/>
              </a:rPr>
              <a:t>Мер защиты у  процессов ЗИ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CF4427-496C-41B9-A6C0-E8DCD9E4A11D}"/>
              </a:ext>
            </a:extLst>
          </p:cNvPr>
          <p:cNvSpPr/>
          <p:nvPr/>
        </p:nvSpPr>
        <p:spPr>
          <a:xfrm>
            <a:off x="6500001" y="1652895"/>
            <a:ext cx="849463" cy="54598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ru-RU" sz="3200" spc="-107" dirty="0">
                <a:latin typeface="Trebuchet MS" panose="020B0703020202090204" pitchFamily="34" charset="0"/>
              </a:rPr>
              <a:t>343</a:t>
            </a:r>
            <a:endParaRPr lang="en-US" sz="3200" spc="-107" dirty="0">
              <a:latin typeface="Trebuchet MS" panose="020B070302020209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E959AA-742B-4261-8AAC-BCEFA202C9E9}"/>
              </a:ext>
            </a:extLst>
          </p:cNvPr>
          <p:cNvSpPr/>
          <p:nvPr/>
        </p:nvSpPr>
        <p:spPr>
          <a:xfrm>
            <a:off x="6500001" y="2831455"/>
            <a:ext cx="849463" cy="54598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3200" spc="-107" dirty="0">
                <a:latin typeface="Trebuchet MS" panose="020B0703020202090204" pitchFamily="34" charset="0"/>
              </a:rPr>
              <a:t>408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870DE2-B9EC-4E36-86C7-EFD33EAACEAE}"/>
              </a:ext>
            </a:extLst>
          </p:cNvPr>
          <p:cNvSpPr/>
          <p:nvPr/>
        </p:nvSpPr>
        <p:spPr>
          <a:xfrm>
            <a:off x="7102213" y="2813668"/>
            <a:ext cx="2709791" cy="573619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67" dirty="0">
                <a:latin typeface="Trebuchet MS" panose="020B0703020202090204" pitchFamily="34" charset="0"/>
              </a:rPr>
              <a:t>Уникальных мер защиты</a:t>
            </a:r>
            <a:r>
              <a:rPr lang="en-US" sz="1467" dirty="0">
                <a:latin typeface="Trebuchet MS" panose="020B0703020202090204" pitchFamily="34" charset="0"/>
              </a:rPr>
              <a:t> </a:t>
            </a:r>
            <a:r>
              <a:rPr lang="ru-RU" sz="1467" dirty="0">
                <a:latin typeface="Trebuchet MS" panose="020B0703020202090204" pitchFamily="34" charset="0"/>
              </a:rPr>
              <a:t>с учетом направлений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CB6348-B56C-49A0-836E-B8400BAA8A22}"/>
              </a:ext>
            </a:extLst>
          </p:cNvPr>
          <p:cNvSpPr/>
          <p:nvPr/>
        </p:nvSpPr>
        <p:spPr>
          <a:xfrm>
            <a:off x="7102213" y="4032868"/>
            <a:ext cx="2594187" cy="573619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67" dirty="0">
                <a:latin typeface="Trebuchet MS" panose="020B0703020202090204" pitchFamily="34" charset="0"/>
              </a:rPr>
              <a:t>Общее количество мер защиты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0125F7-20B9-45BC-87B6-AF566186AC2C}"/>
              </a:ext>
            </a:extLst>
          </p:cNvPr>
          <p:cNvSpPr/>
          <p:nvPr/>
        </p:nvSpPr>
        <p:spPr>
          <a:xfrm>
            <a:off x="6500001" y="4050655"/>
            <a:ext cx="849463" cy="54598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ru-RU" sz="3200" spc="-107" dirty="0">
                <a:latin typeface="Trebuchet MS" panose="020B0703020202090204" pitchFamily="34" charset="0"/>
              </a:rPr>
              <a:t>667</a:t>
            </a:r>
            <a:endParaRPr lang="en-US" sz="3200" spc="-107" dirty="0">
              <a:latin typeface="Trebuchet MS" panose="020B0703020202090204" pitchFamily="34" charset="0"/>
            </a:endParaRPr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id="{66751B80-8EFD-4DA5-B7BF-FBB039F9F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351" y="2968351"/>
            <a:ext cx="795485" cy="79548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43" name="Oval 12">
            <a:extLst>
              <a:ext uri="{FF2B5EF4-FFF2-40B4-BE49-F238E27FC236}">
                <a16:creationId xmlns:a16="http://schemas.microsoft.com/office/drawing/2014/main" id="{85E19E91-586B-4886-AC58-A9C7E1359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351" y="4175133"/>
            <a:ext cx="795485" cy="795480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45" name="Oval 12">
            <a:extLst>
              <a:ext uri="{FF2B5EF4-FFF2-40B4-BE49-F238E27FC236}">
                <a16:creationId xmlns:a16="http://schemas.microsoft.com/office/drawing/2014/main" id="{3CA3D54A-2A84-46A7-9D2E-46212EA0A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351" y="1775115"/>
            <a:ext cx="795485" cy="79548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56" name="Freeform 123">
            <a:extLst>
              <a:ext uri="{FF2B5EF4-FFF2-40B4-BE49-F238E27FC236}">
                <a16:creationId xmlns:a16="http://schemas.microsoft.com/office/drawing/2014/main" id="{1FC88F98-FE50-4F93-8F79-9F416E14B745}"/>
              </a:ext>
            </a:extLst>
          </p:cNvPr>
          <p:cNvSpPr>
            <a:spLocks noEditPoints="1"/>
          </p:cNvSpPr>
          <p:nvPr/>
        </p:nvSpPr>
        <p:spPr bwMode="auto">
          <a:xfrm>
            <a:off x="9804412" y="3104964"/>
            <a:ext cx="533891" cy="509959"/>
          </a:xfrm>
          <a:custGeom>
            <a:avLst/>
            <a:gdLst>
              <a:gd name="T0" fmla="*/ 529 w 676"/>
              <a:gd name="T1" fmla="*/ 279 h 678"/>
              <a:gd name="T2" fmla="*/ 431 w 676"/>
              <a:gd name="T3" fmla="*/ 293 h 678"/>
              <a:gd name="T4" fmla="*/ 409 w 676"/>
              <a:gd name="T5" fmla="*/ 210 h 678"/>
              <a:gd name="T6" fmla="*/ 367 w 676"/>
              <a:gd name="T7" fmla="*/ 125 h 678"/>
              <a:gd name="T8" fmla="*/ 401 w 676"/>
              <a:gd name="T9" fmla="*/ 58 h 678"/>
              <a:gd name="T10" fmla="*/ 504 w 676"/>
              <a:gd name="T11" fmla="*/ 6 h 678"/>
              <a:gd name="T12" fmla="*/ 579 w 676"/>
              <a:gd name="T13" fmla="*/ 18 h 678"/>
              <a:gd name="T14" fmla="*/ 659 w 676"/>
              <a:gd name="T15" fmla="*/ 100 h 678"/>
              <a:gd name="T16" fmla="*/ 676 w 676"/>
              <a:gd name="T17" fmla="*/ 169 h 678"/>
              <a:gd name="T18" fmla="*/ 605 w 676"/>
              <a:gd name="T19" fmla="*/ 241 h 678"/>
              <a:gd name="T20" fmla="*/ 558 w 676"/>
              <a:gd name="T21" fmla="*/ 314 h 678"/>
              <a:gd name="T22" fmla="*/ 539 w 676"/>
              <a:gd name="T23" fmla="*/ 267 h 678"/>
              <a:gd name="T24" fmla="*/ 590 w 676"/>
              <a:gd name="T25" fmla="*/ 242 h 678"/>
              <a:gd name="T26" fmla="*/ 626 w 676"/>
              <a:gd name="T27" fmla="*/ 172 h 678"/>
              <a:gd name="T28" fmla="*/ 655 w 676"/>
              <a:gd name="T29" fmla="*/ 114 h 678"/>
              <a:gd name="T30" fmla="*/ 566 w 676"/>
              <a:gd name="T31" fmla="*/ 67 h 678"/>
              <a:gd name="T32" fmla="*/ 517 w 676"/>
              <a:gd name="T33" fmla="*/ 15 h 678"/>
              <a:gd name="T34" fmla="*/ 500 w 676"/>
              <a:gd name="T35" fmla="*/ 56 h 678"/>
              <a:gd name="T36" fmla="*/ 401 w 676"/>
              <a:gd name="T37" fmla="*/ 73 h 678"/>
              <a:gd name="T38" fmla="*/ 413 w 676"/>
              <a:gd name="T39" fmla="*/ 144 h 678"/>
              <a:gd name="T40" fmla="*/ 422 w 676"/>
              <a:gd name="T41" fmla="*/ 215 h 678"/>
              <a:gd name="T42" fmla="*/ 463 w 676"/>
              <a:gd name="T43" fmla="*/ 255 h 678"/>
              <a:gd name="T44" fmla="*/ 532 w 676"/>
              <a:gd name="T45" fmla="*/ 264 h 678"/>
              <a:gd name="T46" fmla="*/ 478 w 676"/>
              <a:gd name="T47" fmla="*/ 160 h 678"/>
              <a:gd name="T48" fmla="*/ 517 w 676"/>
              <a:gd name="T49" fmla="*/ 199 h 678"/>
              <a:gd name="T50" fmla="*/ 517 w 676"/>
              <a:gd name="T51" fmla="*/ 185 h 678"/>
              <a:gd name="T52" fmla="*/ 258 w 676"/>
              <a:gd name="T53" fmla="*/ 678 h 678"/>
              <a:gd name="T54" fmla="*/ 233 w 676"/>
              <a:gd name="T55" fmla="*/ 615 h 678"/>
              <a:gd name="T56" fmla="*/ 105 w 676"/>
              <a:gd name="T57" fmla="*/ 628 h 678"/>
              <a:gd name="T58" fmla="*/ 90 w 676"/>
              <a:gd name="T59" fmla="*/ 522 h 678"/>
              <a:gd name="T60" fmla="*/ 0 w 676"/>
              <a:gd name="T61" fmla="*/ 424 h 678"/>
              <a:gd name="T62" fmla="*/ 14 w 676"/>
              <a:gd name="T63" fmla="*/ 350 h 678"/>
              <a:gd name="T64" fmla="*/ 91 w 676"/>
              <a:gd name="T65" fmla="*/ 229 h 678"/>
              <a:gd name="T66" fmla="*/ 159 w 676"/>
              <a:gd name="T67" fmla="*/ 185 h 678"/>
              <a:gd name="T68" fmla="*/ 276 w 676"/>
              <a:gd name="T69" fmla="*/ 222 h 678"/>
              <a:gd name="T70" fmla="*/ 378 w 676"/>
              <a:gd name="T71" fmla="*/ 190 h 678"/>
              <a:gd name="T72" fmla="*/ 423 w 676"/>
              <a:gd name="T73" fmla="*/ 310 h 678"/>
              <a:gd name="T74" fmla="*/ 513 w 676"/>
              <a:gd name="T75" fmla="*/ 370 h 678"/>
              <a:gd name="T76" fmla="*/ 456 w 676"/>
              <a:gd name="T77" fmla="*/ 419 h 678"/>
              <a:gd name="T78" fmla="*/ 494 w 676"/>
              <a:gd name="T79" fmla="*/ 527 h 678"/>
              <a:gd name="T80" fmla="*/ 393 w 676"/>
              <a:gd name="T81" fmla="*/ 564 h 678"/>
              <a:gd name="T82" fmla="*/ 325 w 676"/>
              <a:gd name="T83" fmla="*/ 669 h 678"/>
              <a:gd name="T84" fmla="*/ 165 w 676"/>
              <a:gd name="T85" fmla="*/ 577 h 678"/>
              <a:gd name="T86" fmla="*/ 261 w 676"/>
              <a:gd name="T87" fmla="*/ 664 h 678"/>
              <a:gd name="T88" fmla="*/ 323 w 676"/>
              <a:gd name="T89" fmla="*/ 591 h 678"/>
              <a:gd name="T90" fmla="*/ 449 w 676"/>
              <a:gd name="T91" fmla="*/ 573 h 678"/>
              <a:gd name="T92" fmla="*/ 432 w 676"/>
              <a:gd name="T93" fmla="*/ 479 h 678"/>
              <a:gd name="T94" fmla="*/ 445 w 676"/>
              <a:gd name="T95" fmla="*/ 396 h 678"/>
              <a:gd name="T96" fmla="*/ 421 w 676"/>
              <a:gd name="T97" fmla="*/ 325 h 678"/>
              <a:gd name="T98" fmla="*/ 356 w 676"/>
              <a:gd name="T99" fmla="*/ 258 h 678"/>
              <a:gd name="T100" fmla="*/ 286 w 676"/>
              <a:gd name="T101" fmla="*/ 233 h 678"/>
              <a:gd name="T102" fmla="*/ 199 w 676"/>
              <a:gd name="T103" fmla="*/ 245 h 678"/>
              <a:gd name="T104" fmla="*/ 106 w 676"/>
              <a:gd name="T105" fmla="*/ 228 h 678"/>
              <a:gd name="T106" fmla="*/ 85 w 676"/>
              <a:gd name="T107" fmla="*/ 357 h 678"/>
              <a:gd name="T108" fmla="*/ 14 w 676"/>
              <a:gd name="T109" fmla="*/ 419 h 678"/>
              <a:gd name="T110" fmla="*/ 104 w 676"/>
              <a:gd name="T111" fmla="*/ 519 h 678"/>
              <a:gd name="T112" fmla="*/ 109 w 676"/>
              <a:gd name="T113" fmla="*/ 613 h 678"/>
              <a:gd name="T114" fmla="*/ 258 w 676"/>
              <a:gd name="T115" fmla="*/ 484 h 678"/>
              <a:gd name="T116" fmla="*/ 323 w 676"/>
              <a:gd name="T117" fmla="*/ 419 h 678"/>
              <a:gd name="T118" fmla="*/ 207 w 676"/>
              <a:gd name="T119" fmla="*/ 419 h 678"/>
              <a:gd name="T120" fmla="*/ 258 w 676"/>
              <a:gd name="T121" fmla="*/ 36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6" h="678">
                <a:moveTo>
                  <a:pt x="556" y="314"/>
                </a:moveTo>
                <a:cubicBezTo>
                  <a:pt x="554" y="314"/>
                  <a:pt x="551" y="313"/>
                  <a:pt x="550" y="311"/>
                </a:cubicBezTo>
                <a:cubicBezTo>
                  <a:pt x="529" y="279"/>
                  <a:pt x="529" y="279"/>
                  <a:pt x="529" y="279"/>
                </a:cubicBezTo>
                <a:cubicBezTo>
                  <a:pt x="508" y="281"/>
                  <a:pt x="488" y="277"/>
                  <a:pt x="468" y="269"/>
                </a:cubicBezTo>
                <a:cubicBezTo>
                  <a:pt x="439" y="293"/>
                  <a:pt x="439" y="293"/>
                  <a:pt x="439" y="293"/>
                </a:cubicBezTo>
                <a:cubicBezTo>
                  <a:pt x="437" y="295"/>
                  <a:pt x="433" y="295"/>
                  <a:pt x="431" y="293"/>
                </a:cubicBezTo>
                <a:cubicBezTo>
                  <a:pt x="412" y="281"/>
                  <a:pt x="397" y="266"/>
                  <a:pt x="385" y="248"/>
                </a:cubicBezTo>
                <a:cubicBezTo>
                  <a:pt x="383" y="245"/>
                  <a:pt x="383" y="242"/>
                  <a:pt x="385" y="239"/>
                </a:cubicBezTo>
                <a:cubicBezTo>
                  <a:pt x="409" y="210"/>
                  <a:pt x="409" y="210"/>
                  <a:pt x="409" y="210"/>
                </a:cubicBezTo>
                <a:cubicBezTo>
                  <a:pt x="401" y="194"/>
                  <a:pt x="398" y="177"/>
                  <a:pt x="398" y="160"/>
                </a:cubicBezTo>
                <a:cubicBezTo>
                  <a:pt x="398" y="155"/>
                  <a:pt x="398" y="151"/>
                  <a:pt x="398" y="146"/>
                </a:cubicBezTo>
                <a:cubicBezTo>
                  <a:pt x="367" y="125"/>
                  <a:pt x="367" y="125"/>
                  <a:pt x="367" y="125"/>
                </a:cubicBezTo>
                <a:cubicBezTo>
                  <a:pt x="364" y="124"/>
                  <a:pt x="363" y="120"/>
                  <a:pt x="364" y="117"/>
                </a:cubicBezTo>
                <a:cubicBezTo>
                  <a:pt x="370" y="96"/>
                  <a:pt x="380" y="77"/>
                  <a:pt x="393" y="60"/>
                </a:cubicBezTo>
                <a:cubicBezTo>
                  <a:pt x="395" y="57"/>
                  <a:pt x="399" y="57"/>
                  <a:pt x="401" y="58"/>
                </a:cubicBezTo>
                <a:cubicBezTo>
                  <a:pt x="437" y="71"/>
                  <a:pt x="437" y="71"/>
                  <a:pt x="437" y="71"/>
                </a:cubicBezTo>
                <a:cubicBezTo>
                  <a:pt x="453" y="57"/>
                  <a:pt x="472" y="47"/>
                  <a:pt x="494" y="43"/>
                </a:cubicBezTo>
                <a:cubicBezTo>
                  <a:pt x="504" y="6"/>
                  <a:pt x="504" y="6"/>
                  <a:pt x="504" y="6"/>
                </a:cubicBezTo>
                <a:cubicBezTo>
                  <a:pt x="505" y="3"/>
                  <a:pt x="507" y="1"/>
                  <a:pt x="510" y="1"/>
                </a:cubicBezTo>
                <a:cubicBezTo>
                  <a:pt x="532" y="0"/>
                  <a:pt x="554" y="4"/>
                  <a:pt x="574" y="11"/>
                </a:cubicBezTo>
                <a:cubicBezTo>
                  <a:pt x="577" y="12"/>
                  <a:pt x="579" y="15"/>
                  <a:pt x="579" y="18"/>
                </a:cubicBezTo>
                <a:cubicBezTo>
                  <a:pt x="577" y="56"/>
                  <a:pt x="577" y="56"/>
                  <a:pt x="577" y="56"/>
                </a:cubicBezTo>
                <a:cubicBezTo>
                  <a:pt x="596" y="67"/>
                  <a:pt x="611" y="83"/>
                  <a:pt x="621" y="102"/>
                </a:cubicBezTo>
                <a:cubicBezTo>
                  <a:pt x="659" y="100"/>
                  <a:pt x="659" y="100"/>
                  <a:pt x="659" y="100"/>
                </a:cubicBezTo>
                <a:cubicBezTo>
                  <a:pt x="662" y="100"/>
                  <a:pt x="665" y="102"/>
                  <a:pt x="666" y="105"/>
                </a:cubicBezTo>
                <a:cubicBezTo>
                  <a:pt x="673" y="122"/>
                  <a:pt x="676" y="141"/>
                  <a:pt x="676" y="160"/>
                </a:cubicBezTo>
                <a:cubicBezTo>
                  <a:pt x="676" y="163"/>
                  <a:pt x="676" y="166"/>
                  <a:pt x="676" y="169"/>
                </a:cubicBezTo>
                <a:cubicBezTo>
                  <a:pt x="676" y="172"/>
                  <a:pt x="674" y="174"/>
                  <a:pt x="671" y="175"/>
                </a:cubicBezTo>
                <a:cubicBezTo>
                  <a:pt x="634" y="185"/>
                  <a:pt x="634" y="185"/>
                  <a:pt x="634" y="185"/>
                </a:cubicBezTo>
                <a:cubicBezTo>
                  <a:pt x="629" y="206"/>
                  <a:pt x="619" y="225"/>
                  <a:pt x="605" y="241"/>
                </a:cubicBezTo>
                <a:cubicBezTo>
                  <a:pt x="618" y="277"/>
                  <a:pt x="618" y="277"/>
                  <a:pt x="618" y="277"/>
                </a:cubicBezTo>
                <a:cubicBezTo>
                  <a:pt x="619" y="279"/>
                  <a:pt x="618" y="283"/>
                  <a:pt x="616" y="284"/>
                </a:cubicBezTo>
                <a:cubicBezTo>
                  <a:pt x="598" y="298"/>
                  <a:pt x="579" y="308"/>
                  <a:pt x="558" y="314"/>
                </a:cubicBezTo>
                <a:cubicBezTo>
                  <a:pt x="557" y="314"/>
                  <a:pt x="557" y="314"/>
                  <a:pt x="556" y="314"/>
                </a:cubicBezTo>
                <a:close/>
                <a:moveTo>
                  <a:pt x="533" y="264"/>
                </a:moveTo>
                <a:cubicBezTo>
                  <a:pt x="535" y="264"/>
                  <a:pt x="538" y="265"/>
                  <a:pt x="539" y="267"/>
                </a:cubicBezTo>
                <a:cubicBezTo>
                  <a:pt x="559" y="299"/>
                  <a:pt x="559" y="299"/>
                  <a:pt x="559" y="299"/>
                </a:cubicBezTo>
                <a:cubicBezTo>
                  <a:pt x="575" y="294"/>
                  <a:pt x="590" y="286"/>
                  <a:pt x="603" y="277"/>
                </a:cubicBezTo>
                <a:cubicBezTo>
                  <a:pt x="590" y="242"/>
                  <a:pt x="590" y="242"/>
                  <a:pt x="590" y="242"/>
                </a:cubicBezTo>
                <a:cubicBezTo>
                  <a:pt x="589" y="239"/>
                  <a:pt x="590" y="236"/>
                  <a:pt x="592" y="234"/>
                </a:cubicBezTo>
                <a:cubicBezTo>
                  <a:pt x="607" y="219"/>
                  <a:pt x="617" y="199"/>
                  <a:pt x="621" y="178"/>
                </a:cubicBezTo>
                <a:cubicBezTo>
                  <a:pt x="621" y="175"/>
                  <a:pt x="623" y="173"/>
                  <a:pt x="626" y="172"/>
                </a:cubicBezTo>
                <a:cubicBezTo>
                  <a:pt x="662" y="163"/>
                  <a:pt x="662" y="163"/>
                  <a:pt x="662" y="163"/>
                </a:cubicBezTo>
                <a:cubicBezTo>
                  <a:pt x="662" y="162"/>
                  <a:pt x="662" y="161"/>
                  <a:pt x="662" y="160"/>
                </a:cubicBezTo>
                <a:cubicBezTo>
                  <a:pt x="662" y="144"/>
                  <a:pt x="660" y="129"/>
                  <a:pt x="655" y="114"/>
                </a:cubicBezTo>
                <a:cubicBezTo>
                  <a:pt x="618" y="116"/>
                  <a:pt x="618" y="116"/>
                  <a:pt x="618" y="116"/>
                </a:cubicBezTo>
                <a:cubicBezTo>
                  <a:pt x="615" y="116"/>
                  <a:pt x="612" y="114"/>
                  <a:pt x="611" y="112"/>
                </a:cubicBezTo>
                <a:cubicBezTo>
                  <a:pt x="601" y="92"/>
                  <a:pt x="586" y="77"/>
                  <a:pt x="566" y="67"/>
                </a:cubicBezTo>
                <a:cubicBezTo>
                  <a:pt x="564" y="65"/>
                  <a:pt x="562" y="63"/>
                  <a:pt x="563" y="60"/>
                </a:cubicBezTo>
                <a:cubicBezTo>
                  <a:pt x="565" y="23"/>
                  <a:pt x="565" y="23"/>
                  <a:pt x="565" y="23"/>
                </a:cubicBezTo>
                <a:cubicBezTo>
                  <a:pt x="549" y="17"/>
                  <a:pt x="533" y="15"/>
                  <a:pt x="517" y="15"/>
                </a:cubicBezTo>
                <a:cubicBezTo>
                  <a:pt x="517" y="15"/>
                  <a:pt x="516" y="15"/>
                  <a:pt x="516" y="15"/>
                </a:cubicBezTo>
                <a:cubicBezTo>
                  <a:pt x="506" y="51"/>
                  <a:pt x="506" y="51"/>
                  <a:pt x="506" y="51"/>
                </a:cubicBezTo>
                <a:cubicBezTo>
                  <a:pt x="505" y="53"/>
                  <a:pt x="503" y="55"/>
                  <a:pt x="500" y="56"/>
                </a:cubicBezTo>
                <a:cubicBezTo>
                  <a:pt x="479" y="59"/>
                  <a:pt x="459" y="69"/>
                  <a:pt x="443" y="84"/>
                </a:cubicBezTo>
                <a:cubicBezTo>
                  <a:pt x="442" y="86"/>
                  <a:pt x="439" y="87"/>
                  <a:pt x="436" y="86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1" y="86"/>
                  <a:pt x="384" y="101"/>
                  <a:pt x="379" y="116"/>
                </a:cubicBezTo>
                <a:cubicBezTo>
                  <a:pt x="410" y="137"/>
                  <a:pt x="410" y="137"/>
                  <a:pt x="410" y="137"/>
                </a:cubicBezTo>
                <a:cubicBezTo>
                  <a:pt x="412" y="138"/>
                  <a:pt x="413" y="141"/>
                  <a:pt x="413" y="144"/>
                </a:cubicBezTo>
                <a:cubicBezTo>
                  <a:pt x="412" y="149"/>
                  <a:pt x="412" y="154"/>
                  <a:pt x="412" y="160"/>
                </a:cubicBezTo>
                <a:cubicBezTo>
                  <a:pt x="412" y="176"/>
                  <a:pt x="415" y="193"/>
                  <a:pt x="423" y="207"/>
                </a:cubicBezTo>
                <a:cubicBezTo>
                  <a:pt x="424" y="210"/>
                  <a:pt x="424" y="213"/>
                  <a:pt x="422" y="215"/>
                </a:cubicBezTo>
                <a:cubicBezTo>
                  <a:pt x="399" y="244"/>
                  <a:pt x="399" y="244"/>
                  <a:pt x="399" y="244"/>
                </a:cubicBezTo>
                <a:cubicBezTo>
                  <a:pt x="409" y="258"/>
                  <a:pt x="421" y="269"/>
                  <a:pt x="434" y="279"/>
                </a:cubicBezTo>
                <a:cubicBezTo>
                  <a:pt x="463" y="255"/>
                  <a:pt x="463" y="255"/>
                  <a:pt x="463" y="255"/>
                </a:cubicBezTo>
                <a:cubicBezTo>
                  <a:pt x="465" y="254"/>
                  <a:pt x="468" y="253"/>
                  <a:pt x="471" y="254"/>
                </a:cubicBezTo>
                <a:cubicBezTo>
                  <a:pt x="485" y="262"/>
                  <a:pt x="501" y="265"/>
                  <a:pt x="517" y="265"/>
                </a:cubicBezTo>
                <a:cubicBezTo>
                  <a:pt x="522" y="265"/>
                  <a:pt x="527" y="265"/>
                  <a:pt x="532" y="264"/>
                </a:cubicBezTo>
                <a:cubicBezTo>
                  <a:pt x="532" y="264"/>
                  <a:pt x="533" y="264"/>
                  <a:pt x="533" y="264"/>
                </a:cubicBezTo>
                <a:close/>
                <a:moveTo>
                  <a:pt x="517" y="199"/>
                </a:moveTo>
                <a:cubicBezTo>
                  <a:pt x="496" y="199"/>
                  <a:pt x="478" y="181"/>
                  <a:pt x="478" y="160"/>
                </a:cubicBezTo>
                <a:cubicBezTo>
                  <a:pt x="478" y="138"/>
                  <a:pt x="496" y="121"/>
                  <a:pt x="517" y="121"/>
                </a:cubicBezTo>
                <a:cubicBezTo>
                  <a:pt x="539" y="121"/>
                  <a:pt x="556" y="138"/>
                  <a:pt x="556" y="160"/>
                </a:cubicBezTo>
                <a:cubicBezTo>
                  <a:pt x="556" y="181"/>
                  <a:pt x="539" y="199"/>
                  <a:pt x="517" y="199"/>
                </a:cubicBezTo>
                <a:close/>
                <a:moveTo>
                  <a:pt x="517" y="135"/>
                </a:moveTo>
                <a:cubicBezTo>
                  <a:pt x="503" y="135"/>
                  <a:pt x="492" y="146"/>
                  <a:pt x="492" y="160"/>
                </a:cubicBezTo>
                <a:cubicBezTo>
                  <a:pt x="492" y="174"/>
                  <a:pt x="503" y="185"/>
                  <a:pt x="517" y="185"/>
                </a:cubicBezTo>
                <a:cubicBezTo>
                  <a:pt x="531" y="185"/>
                  <a:pt x="542" y="174"/>
                  <a:pt x="542" y="160"/>
                </a:cubicBezTo>
                <a:cubicBezTo>
                  <a:pt x="542" y="146"/>
                  <a:pt x="531" y="135"/>
                  <a:pt x="517" y="135"/>
                </a:cubicBezTo>
                <a:close/>
                <a:moveTo>
                  <a:pt x="258" y="678"/>
                </a:moveTo>
                <a:cubicBezTo>
                  <a:pt x="256" y="678"/>
                  <a:pt x="256" y="678"/>
                  <a:pt x="256" y="678"/>
                </a:cubicBezTo>
                <a:cubicBezTo>
                  <a:pt x="252" y="678"/>
                  <a:pt x="250" y="676"/>
                  <a:pt x="249" y="673"/>
                </a:cubicBezTo>
                <a:cubicBezTo>
                  <a:pt x="233" y="615"/>
                  <a:pt x="233" y="615"/>
                  <a:pt x="233" y="615"/>
                </a:cubicBezTo>
                <a:cubicBezTo>
                  <a:pt x="208" y="612"/>
                  <a:pt x="184" y="604"/>
                  <a:pt x="162" y="592"/>
                </a:cubicBezTo>
                <a:cubicBezTo>
                  <a:pt x="113" y="628"/>
                  <a:pt x="113" y="628"/>
                  <a:pt x="113" y="628"/>
                </a:cubicBezTo>
                <a:cubicBezTo>
                  <a:pt x="111" y="630"/>
                  <a:pt x="108" y="630"/>
                  <a:pt x="105" y="628"/>
                </a:cubicBezTo>
                <a:cubicBezTo>
                  <a:pt x="86" y="614"/>
                  <a:pt x="69" y="598"/>
                  <a:pt x="55" y="579"/>
                </a:cubicBezTo>
                <a:cubicBezTo>
                  <a:pt x="53" y="577"/>
                  <a:pt x="53" y="574"/>
                  <a:pt x="55" y="571"/>
                </a:cubicBezTo>
                <a:cubicBezTo>
                  <a:pt x="90" y="522"/>
                  <a:pt x="90" y="522"/>
                  <a:pt x="90" y="522"/>
                </a:cubicBezTo>
                <a:cubicBezTo>
                  <a:pt x="75" y="499"/>
                  <a:pt x="66" y="474"/>
                  <a:pt x="62" y="447"/>
                </a:cubicBezTo>
                <a:cubicBezTo>
                  <a:pt x="5" y="431"/>
                  <a:pt x="5" y="431"/>
                  <a:pt x="5" y="431"/>
                </a:cubicBezTo>
                <a:cubicBezTo>
                  <a:pt x="2" y="430"/>
                  <a:pt x="0" y="427"/>
                  <a:pt x="0" y="424"/>
                </a:cubicBezTo>
                <a:cubicBezTo>
                  <a:pt x="0" y="423"/>
                  <a:pt x="0" y="421"/>
                  <a:pt x="0" y="419"/>
                </a:cubicBezTo>
                <a:cubicBezTo>
                  <a:pt x="0" y="398"/>
                  <a:pt x="2" y="376"/>
                  <a:pt x="8" y="355"/>
                </a:cubicBezTo>
                <a:cubicBezTo>
                  <a:pt x="8" y="352"/>
                  <a:pt x="11" y="350"/>
                  <a:pt x="14" y="350"/>
                </a:cubicBezTo>
                <a:cubicBezTo>
                  <a:pt x="74" y="348"/>
                  <a:pt x="74" y="348"/>
                  <a:pt x="74" y="348"/>
                </a:cubicBezTo>
                <a:cubicBezTo>
                  <a:pt x="83" y="324"/>
                  <a:pt x="97" y="302"/>
                  <a:pt x="114" y="283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89" y="226"/>
                  <a:pt x="90" y="223"/>
                  <a:pt x="93" y="221"/>
                </a:cubicBezTo>
                <a:cubicBezTo>
                  <a:pt x="110" y="206"/>
                  <a:pt x="130" y="193"/>
                  <a:pt x="151" y="184"/>
                </a:cubicBezTo>
                <a:cubicBezTo>
                  <a:pt x="154" y="182"/>
                  <a:pt x="157" y="183"/>
                  <a:pt x="159" y="185"/>
                </a:cubicBezTo>
                <a:cubicBezTo>
                  <a:pt x="199" y="230"/>
                  <a:pt x="199" y="230"/>
                  <a:pt x="199" y="230"/>
                </a:cubicBezTo>
                <a:cubicBezTo>
                  <a:pt x="218" y="224"/>
                  <a:pt x="238" y="221"/>
                  <a:pt x="258" y="221"/>
                </a:cubicBezTo>
                <a:cubicBezTo>
                  <a:pt x="264" y="221"/>
                  <a:pt x="270" y="222"/>
                  <a:pt x="276" y="222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6" y="167"/>
                  <a:pt x="309" y="165"/>
                  <a:pt x="312" y="166"/>
                </a:cubicBezTo>
                <a:cubicBezTo>
                  <a:pt x="335" y="171"/>
                  <a:pt x="357" y="179"/>
                  <a:pt x="378" y="190"/>
                </a:cubicBezTo>
                <a:cubicBezTo>
                  <a:pt x="380" y="191"/>
                  <a:pt x="382" y="194"/>
                  <a:pt x="381" y="197"/>
                </a:cubicBezTo>
                <a:cubicBezTo>
                  <a:pt x="371" y="256"/>
                  <a:pt x="371" y="256"/>
                  <a:pt x="371" y="256"/>
                </a:cubicBezTo>
                <a:cubicBezTo>
                  <a:pt x="391" y="271"/>
                  <a:pt x="410" y="289"/>
                  <a:pt x="423" y="310"/>
                </a:cubicBezTo>
                <a:cubicBezTo>
                  <a:pt x="482" y="300"/>
                  <a:pt x="482" y="300"/>
                  <a:pt x="482" y="300"/>
                </a:cubicBezTo>
                <a:cubicBezTo>
                  <a:pt x="485" y="299"/>
                  <a:pt x="489" y="301"/>
                  <a:pt x="490" y="303"/>
                </a:cubicBezTo>
                <a:cubicBezTo>
                  <a:pt x="500" y="325"/>
                  <a:pt x="508" y="347"/>
                  <a:pt x="513" y="370"/>
                </a:cubicBezTo>
                <a:cubicBezTo>
                  <a:pt x="513" y="373"/>
                  <a:pt x="512" y="376"/>
                  <a:pt x="509" y="378"/>
                </a:cubicBezTo>
                <a:cubicBezTo>
                  <a:pt x="456" y="406"/>
                  <a:pt x="456" y="406"/>
                  <a:pt x="456" y="406"/>
                </a:cubicBezTo>
                <a:cubicBezTo>
                  <a:pt x="456" y="410"/>
                  <a:pt x="456" y="415"/>
                  <a:pt x="456" y="419"/>
                </a:cubicBezTo>
                <a:cubicBezTo>
                  <a:pt x="456" y="439"/>
                  <a:pt x="453" y="459"/>
                  <a:pt x="447" y="479"/>
                </a:cubicBezTo>
                <a:cubicBezTo>
                  <a:pt x="492" y="519"/>
                  <a:pt x="492" y="519"/>
                  <a:pt x="492" y="519"/>
                </a:cubicBezTo>
                <a:cubicBezTo>
                  <a:pt x="494" y="521"/>
                  <a:pt x="495" y="524"/>
                  <a:pt x="494" y="527"/>
                </a:cubicBezTo>
                <a:cubicBezTo>
                  <a:pt x="484" y="548"/>
                  <a:pt x="471" y="568"/>
                  <a:pt x="456" y="586"/>
                </a:cubicBezTo>
                <a:cubicBezTo>
                  <a:pt x="454" y="589"/>
                  <a:pt x="451" y="589"/>
                  <a:pt x="448" y="588"/>
                </a:cubicBezTo>
                <a:cubicBezTo>
                  <a:pt x="393" y="564"/>
                  <a:pt x="393" y="564"/>
                  <a:pt x="393" y="564"/>
                </a:cubicBezTo>
                <a:cubicBezTo>
                  <a:pt x="375" y="581"/>
                  <a:pt x="355" y="594"/>
                  <a:pt x="333" y="603"/>
                </a:cubicBezTo>
                <a:cubicBezTo>
                  <a:pt x="330" y="663"/>
                  <a:pt x="330" y="663"/>
                  <a:pt x="330" y="663"/>
                </a:cubicBezTo>
                <a:cubicBezTo>
                  <a:pt x="330" y="666"/>
                  <a:pt x="328" y="669"/>
                  <a:pt x="325" y="669"/>
                </a:cubicBezTo>
                <a:cubicBezTo>
                  <a:pt x="303" y="675"/>
                  <a:pt x="281" y="678"/>
                  <a:pt x="258" y="678"/>
                </a:cubicBezTo>
                <a:close/>
                <a:moveTo>
                  <a:pt x="161" y="576"/>
                </a:moveTo>
                <a:cubicBezTo>
                  <a:pt x="162" y="576"/>
                  <a:pt x="164" y="577"/>
                  <a:pt x="165" y="577"/>
                </a:cubicBezTo>
                <a:cubicBezTo>
                  <a:pt x="188" y="591"/>
                  <a:pt x="213" y="599"/>
                  <a:pt x="239" y="602"/>
                </a:cubicBezTo>
                <a:cubicBezTo>
                  <a:pt x="242" y="602"/>
                  <a:pt x="244" y="604"/>
                  <a:pt x="245" y="607"/>
                </a:cubicBezTo>
                <a:cubicBezTo>
                  <a:pt x="261" y="664"/>
                  <a:pt x="261" y="664"/>
                  <a:pt x="261" y="664"/>
                </a:cubicBezTo>
                <a:cubicBezTo>
                  <a:pt x="280" y="664"/>
                  <a:pt x="298" y="661"/>
                  <a:pt x="316" y="657"/>
                </a:cubicBezTo>
                <a:cubicBezTo>
                  <a:pt x="319" y="598"/>
                  <a:pt x="319" y="598"/>
                  <a:pt x="319" y="598"/>
                </a:cubicBezTo>
                <a:cubicBezTo>
                  <a:pt x="319" y="595"/>
                  <a:pt x="321" y="592"/>
                  <a:pt x="323" y="591"/>
                </a:cubicBezTo>
                <a:cubicBezTo>
                  <a:pt x="347" y="582"/>
                  <a:pt x="368" y="569"/>
                  <a:pt x="387" y="551"/>
                </a:cubicBezTo>
                <a:cubicBezTo>
                  <a:pt x="389" y="549"/>
                  <a:pt x="392" y="548"/>
                  <a:pt x="394" y="549"/>
                </a:cubicBezTo>
                <a:cubicBezTo>
                  <a:pt x="449" y="573"/>
                  <a:pt x="449" y="573"/>
                  <a:pt x="449" y="573"/>
                </a:cubicBezTo>
                <a:cubicBezTo>
                  <a:pt x="461" y="558"/>
                  <a:pt x="471" y="542"/>
                  <a:pt x="479" y="526"/>
                </a:cubicBezTo>
                <a:cubicBezTo>
                  <a:pt x="434" y="486"/>
                  <a:pt x="434" y="486"/>
                  <a:pt x="434" y="486"/>
                </a:cubicBezTo>
                <a:cubicBezTo>
                  <a:pt x="432" y="484"/>
                  <a:pt x="431" y="481"/>
                  <a:pt x="432" y="479"/>
                </a:cubicBezTo>
                <a:cubicBezTo>
                  <a:pt x="439" y="459"/>
                  <a:pt x="442" y="439"/>
                  <a:pt x="442" y="419"/>
                </a:cubicBezTo>
                <a:cubicBezTo>
                  <a:pt x="442" y="414"/>
                  <a:pt x="442" y="408"/>
                  <a:pt x="441" y="402"/>
                </a:cubicBezTo>
                <a:cubicBezTo>
                  <a:pt x="441" y="400"/>
                  <a:pt x="443" y="397"/>
                  <a:pt x="445" y="396"/>
                </a:cubicBezTo>
                <a:cubicBezTo>
                  <a:pt x="498" y="368"/>
                  <a:pt x="498" y="368"/>
                  <a:pt x="498" y="368"/>
                </a:cubicBezTo>
                <a:cubicBezTo>
                  <a:pt x="494" y="349"/>
                  <a:pt x="488" y="331"/>
                  <a:pt x="480" y="314"/>
                </a:cubicBezTo>
                <a:cubicBezTo>
                  <a:pt x="421" y="325"/>
                  <a:pt x="421" y="325"/>
                  <a:pt x="421" y="325"/>
                </a:cubicBezTo>
                <a:cubicBezTo>
                  <a:pt x="419" y="325"/>
                  <a:pt x="416" y="324"/>
                  <a:pt x="414" y="322"/>
                </a:cubicBezTo>
                <a:cubicBezTo>
                  <a:pt x="400" y="299"/>
                  <a:pt x="381" y="280"/>
                  <a:pt x="359" y="265"/>
                </a:cubicBezTo>
                <a:cubicBezTo>
                  <a:pt x="357" y="264"/>
                  <a:pt x="356" y="261"/>
                  <a:pt x="356" y="258"/>
                </a:cubicBezTo>
                <a:cubicBezTo>
                  <a:pt x="367" y="200"/>
                  <a:pt x="367" y="200"/>
                  <a:pt x="367" y="200"/>
                </a:cubicBezTo>
                <a:cubicBezTo>
                  <a:pt x="350" y="191"/>
                  <a:pt x="332" y="185"/>
                  <a:pt x="314" y="181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85" y="235"/>
                  <a:pt x="282" y="237"/>
                  <a:pt x="279" y="237"/>
                </a:cubicBezTo>
                <a:cubicBezTo>
                  <a:pt x="272" y="236"/>
                  <a:pt x="265" y="235"/>
                  <a:pt x="258" y="235"/>
                </a:cubicBezTo>
                <a:cubicBezTo>
                  <a:pt x="238" y="235"/>
                  <a:pt x="218" y="239"/>
                  <a:pt x="199" y="245"/>
                </a:cubicBezTo>
                <a:cubicBezTo>
                  <a:pt x="197" y="246"/>
                  <a:pt x="194" y="245"/>
                  <a:pt x="192" y="243"/>
                </a:cubicBezTo>
                <a:cubicBezTo>
                  <a:pt x="152" y="198"/>
                  <a:pt x="152" y="198"/>
                  <a:pt x="152" y="198"/>
                </a:cubicBezTo>
                <a:cubicBezTo>
                  <a:pt x="136" y="207"/>
                  <a:pt x="120" y="216"/>
                  <a:pt x="106" y="228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30" y="285"/>
                  <a:pt x="130" y="288"/>
                  <a:pt x="128" y="290"/>
                </a:cubicBezTo>
                <a:cubicBezTo>
                  <a:pt x="109" y="309"/>
                  <a:pt x="94" y="332"/>
                  <a:pt x="85" y="357"/>
                </a:cubicBezTo>
                <a:cubicBezTo>
                  <a:pt x="84" y="360"/>
                  <a:pt x="82" y="361"/>
                  <a:pt x="79" y="362"/>
                </a:cubicBezTo>
                <a:cubicBezTo>
                  <a:pt x="20" y="364"/>
                  <a:pt x="20" y="364"/>
                  <a:pt x="20" y="364"/>
                </a:cubicBezTo>
                <a:cubicBezTo>
                  <a:pt x="16" y="382"/>
                  <a:pt x="14" y="400"/>
                  <a:pt x="14" y="419"/>
                </a:cubicBezTo>
                <a:cubicBezTo>
                  <a:pt x="71" y="435"/>
                  <a:pt x="71" y="435"/>
                  <a:pt x="71" y="435"/>
                </a:cubicBezTo>
                <a:cubicBezTo>
                  <a:pt x="73" y="435"/>
                  <a:pt x="75" y="438"/>
                  <a:pt x="76" y="441"/>
                </a:cubicBezTo>
                <a:cubicBezTo>
                  <a:pt x="79" y="468"/>
                  <a:pt x="89" y="495"/>
                  <a:pt x="104" y="519"/>
                </a:cubicBezTo>
                <a:cubicBezTo>
                  <a:pt x="105" y="521"/>
                  <a:pt x="105" y="524"/>
                  <a:pt x="104" y="527"/>
                </a:cubicBezTo>
                <a:cubicBezTo>
                  <a:pt x="69" y="575"/>
                  <a:pt x="69" y="575"/>
                  <a:pt x="69" y="575"/>
                </a:cubicBezTo>
                <a:cubicBezTo>
                  <a:pt x="81" y="589"/>
                  <a:pt x="94" y="602"/>
                  <a:pt x="109" y="613"/>
                </a:cubicBezTo>
                <a:cubicBezTo>
                  <a:pt x="157" y="578"/>
                  <a:pt x="157" y="578"/>
                  <a:pt x="157" y="578"/>
                </a:cubicBezTo>
                <a:cubicBezTo>
                  <a:pt x="158" y="577"/>
                  <a:pt x="160" y="576"/>
                  <a:pt x="161" y="576"/>
                </a:cubicBezTo>
                <a:close/>
                <a:moveTo>
                  <a:pt x="258" y="484"/>
                </a:moveTo>
                <a:cubicBezTo>
                  <a:pt x="223" y="484"/>
                  <a:pt x="193" y="455"/>
                  <a:pt x="193" y="419"/>
                </a:cubicBezTo>
                <a:cubicBezTo>
                  <a:pt x="193" y="383"/>
                  <a:pt x="223" y="354"/>
                  <a:pt x="258" y="354"/>
                </a:cubicBezTo>
                <a:cubicBezTo>
                  <a:pt x="294" y="354"/>
                  <a:pt x="323" y="383"/>
                  <a:pt x="323" y="419"/>
                </a:cubicBezTo>
                <a:cubicBezTo>
                  <a:pt x="323" y="455"/>
                  <a:pt x="294" y="484"/>
                  <a:pt x="258" y="484"/>
                </a:cubicBezTo>
                <a:close/>
                <a:moveTo>
                  <a:pt x="258" y="368"/>
                </a:moveTo>
                <a:cubicBezTo>
                  <a:pt x="230" y="368"/>
                  <a:pt x="207" y="391"/>
                  <a:pt x="207" y="419"/>
                </a:cubicBezTo>
                <a:cubicBezTo>
                  <a:pt x="207" y="447"/>
                  <a:pt x="230" y="470"/>
                  <a:pt x="258" y="470"/>
                </a:cubicBezTo>
                <a:cubicBezTo>
                  <a:pt x="286" y="470"/>
                  <a:pt x="309" y="447"/>
                  <a:pt x="309" y="419"/>
                </a:cubicBezTo>
                <a:cubicBezTo>
                  <a:pt x="309" y="391"/>
                  <a:pt x="286" y="368"/>
                  <a:pt x="258" y="3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57" name="Freeform 125">
            <a:extLst>
              <a:ext uri="{FF2B5EF4-FFF2-40B4-BE49-F238E27FC236}">
                <a16:creationId xmlns:a16="http://schemas.microsoft.com/office/drawing/2014/main" id="{A8CD44E8-EFEA-4782-9E39-1B1DEC1C28F0}"/>
              </a:ext>
            </a:extLst>
          </p:cNvPr>
          <p:cNvSpPr>
            <a:spLocks noEditPoints="1"/>
          </p:cNvSpPr>
          <p:nvPr/>
        </p:nvSpPr>
        <p:spPr bwMode="auto">
          <a:xfrm>
            <a:off x="9808922" y="1932750"/>
            <a:ext cx="499546" cy="488138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58" name="Freeform 151">
            <a:extLst>
              <a:ext uri="{FF2B5EF4-FFF2-40B4-BE49-F238E27FC236}">
                <a16:creationId xmlns:a16="http://schemas.microsoft.com/office/drawing/2014/main" id="{4D72B733-2CFC-44B8-A1C4-0624B1AA444D}"/>
              </a:ext>
            </a:extLst>
          </p:cNvPr>
          <p:cNvSpPr>
            <a:spLocks noEditPoints="1"/>
          </p:cNvSpPr>
          <p:nvPr/>
        </p:nvSpPr>
        <p:spPr bwMode="auto">
          <a:xfrm>
            <a:off x="9903704" y="4329100"/>
            <a:ext cx="332756" cy="495964"/>
          </a:xfrm>
          <a:custGeom>
            <a:avLst/>
            <a:gdLst>
              <a:gd name="T0" fmla="*/ 341 w 392"/>
              <a:gd name="T1" fmla="*/ 317 h 620"/>
              <a:gd name="T2" fmla="*/ 175 w 392"/>
              <a:gd name="T3" fmla="*/ 482 h 620"/>
              <a:gd name="T4" fmla="*/ 170 w 392"/>
              <a:gd name="T5" fmla="*/ 479 h 620"/>
              <a:gd name="T6" fmla="*/ 76 w 392"/>
              <a:gd name="T7" fmla="*/ 374 h 620"/>
              <a:gd name="T8" fmla="*/ 175 w 392"/>
              <a:gd name="T9" fmla="*/ 462 h 620"/>
              <a:gd name="T10" fmla="*/ 341 w 392"/>
              <a:gd name="T11" fmla="*/ 305 h 620"/>
              <a:gd name="T12" fmla="*/ 392 w 392"/>
              <a:gd name="T13" fmla="*/ 585 h 620"/>
              <a:gd name="T14" fmla="*/ 35 w 392"/>
              <a:gd name="T15" fmla="*/ 620 h 620"/>
              <a:gd name="T16" fmla="*/ 0 w 392"/>
              <a:gd name="T17" fmla="*/ 143 h 620"/>
              <a:gd name="T18" fmla="*/ 70 w 392"/>
              <a:gd name="T19" fmla="*/ 107 h 620"/>
              <a:gd name="T20" fmla="*/ 105 w 392"/>
              <a:gd name="T21" fmla="*/ 66 h 620"/>
              <a:gd name="T22" fmla="*/ 133 w 392"/>
              <a:gd name="T23" fmla="*/ 48 h 620"/>
              <a:gd name="T24" fmla="*/ 218 w 392"/>
              <a:gd name="T25" fmla="*/ 0 h 620"/>
              <a:gd name="T26" fmla="*/ 267 w 392"/>
              <a:gd name="T27" fmla="*/ 66 h 620"/>
              <a:gd name="T28" fmla="*/ 330 w 392"/>
              <a:gd name="T29" fmla="*/ 102 h 620"/>
              <a:gd name="T30" fmla="*/ 357 w 392"/>
              <a:gd name="T31" fmla="*/ 107 h 620"/>
              <a:gd name="T32" fmla="*/ 86 w 392"/>
              <a:gd name="T33" fmla="*/ 129 h 620"/>
              <a:gd name="T34" fmla="*/ 294 w 392"/>
              <a:gd name="T35" fmla="*/ 148 h 620"/>
              <a:gd name="T36" fmla="*/ 314 w 392"/>
              <a:gd name="T37" fmla="*/ 102 h 620"/>
              <a:gd name="T38" fmla="*/ 259 w 392"/>
              <a:gd name="T39" fmla="*/ 82 h 620"/>
              <a:gd name="T40" fmla="*/ 251 w 392"/>
              <a:gd name="T41" fmla="*/ 48 h 620"/>
              <a:gd name="T42" fmla="*/ 182 w 392"/>
              <a:gd name="T43" fmla="*/ 16 h 620"/>
              <a:gd name="T44" fmla="*/ 149 w 392"/>
              <a:gd name="T45" fmla="*/ 74 h 620"/>
              <a:gd name="T46" fmla="*/ 105 w 392"/>
              <a:gd name="T47" fmla="*/ 82 h 620"/>
              <a:gd name="T48" fmla="*/ 86 w 392"/>
              <a:gd name="T49" fmla="*/ 129 h 620"/>
              <a:gd name="T50" fmla="*/ 357 w 392"/>
              <a:gd name="T51" fmla="*/ 123 h 620"/>
              <a:gd name="T52" fmla="*/ 330 w 392"/>
              <a:gd name="T53" fmla="*/ 129 h 620"/>
              <a:gd name="T54" fmla="*/ 105 w 392"/>
              <a:gd name="T55" fmla="*/ 164 h 620"/>
              <a:gd name="T56" fmla="*/ 70 w 392"/>
              <a:gd name="T57" fmla="*/ 123 h 620"/>
              <a:gd name="T58" fmla="*/ 16 w 392"/>
              <a:gd name="T59" fmla="*/ 143 h 620"/>
              <a:gd name="T60" fmla="*/ 35 w 392"/>
              <a:gd name="T61" fmla="*/ 604 h 620"/>
              <a:gd name="T62" fmla="*/ 376 w 392"/>
              <a:gd name="T63" fmla="*/ 58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2" h="620">
                <a:moveTo>
                  <a:pt x="341" y="305"/>
                </a:moveTo>
                <a:cubicBezTo>
                  <a:pt x="345" y="308"/>
                  <a:pt x="345" y="313"/>
                  <a:pt x="341" y="317"/>
                </a:cubicBezTo>
                <a:cubicBezTo>
                  <a:pt x="181" y="479"/>
                  <a:pt x="181" y="479"/>
                  <a:pt x="181" y="479"/>
                </a:cubicBezTo>
                <a:cubicBezTo>
                  <a:pt x="180" y="481"/>
                  <a:pt x="178" y="482"/>
                  <a:pt x="175" y="482"/>
                </a:cubicBezTo>
                <a:cubicBezTo>
                  <a:pt x="175" y="482"/>
                  <a:pt x="175" y="482"/>
                  <a:pt x="175" y="482"/>
                </a:cubicBezTo>
                <a:cubicBezTo>
                  <a:pt x="173" y="482"/>
                  <a:pt x="171" y="481"/>
                  <a:pt x="170" y="479"/>
                </a:cubicBezTo>
                <a:cubicBezTo>
                  <a:pt x="76" y="385"/>
                  <a:pt x="76" y="385"/>
                  <a:pt x="76" y="385"/>
                </a:cubicBezTo>
                <a:cubicBezTo>
                  <a:pt x="73" y="382"/>
                  <a:pt x="73" y="377"/>
                  <a:pt x="76" y="374"/>
                </a:cubicBezTo>
                <a:cubicBezTo>
                  <a:pt x="79" y="371"/>
                  <a:pt x="84" y="371"/>
                  <a:pt x="87" y="374"/>
                </a:cubicBezTo>
                <a:cubicBezTo>
                  <a:pt x="175" y="462"/>
                  <a:pt x="175" y="462"/>
                  <a:pt x="175" y="462"/>
                </a:cubicBezTo>
                <a:cubicBezTo>
                  <a:pt x="330" y="305"/>
                  <a:pt x="330" y="305"/>
                  <a:pt x="330" y="305"/>
                </a:cubicBezTo>
                <a:cubicBezTo>
                  <a:pt x="333" y="302"/>
                  <a:pt x="338" y="302"/>
                  <a:pt x="341" y="305"/>
                </a:cubicBezTo>
                <a:close/>
                <a:moveTo>
                  <a:pt x="392" y="143"/>
                </a:moveTo>
                <a:cubicBezTo>
                  <a:pt x="392" y="585"/>
                  <a:pt x="392" y="585"/>
                  <a:pt x="392" y="585"/>
                </a:cubicBezTo>
                <a:cubicBezTo>
                  <a:pt x="392" y="604"/>
                  <a:pt x="376" y="620"/>
                  <a:pt x="357" y="620"/>
                </a:cubicBezTo>
                <a:cubicBezTo>
                  <a:pt x="35" y="620"/>
                  <a:pt x="35" y="620"/>
                  <a:pt x="35" y="620"/>
                </a:cubicBezTo>
                <a:cubicBezTo>
                  <a:pt x="16" y="620"/>
                  <a:pt x="0" y="604"/>
                  <a:pt x="0" y="58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23"/>
                  <a:pt x="16" y="107"/>
                  <a:pt x="35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70" y="82"/>
                  <a:pt x="86" y="66"/>
                  <a:pt x="105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22"/>
                  <a:pt x="155" y="0"/>
                  <a:pt x="182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45" y="0"/>
                  <a:pt x="267" y="22"/>
                  <a:pt x="267" y="48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94" y="66"/>
                  <a:pt x="294" y="66"/>
                  <a:pt x="294" y="66"/>
                </a:cubicBezTo>
                <a:cubicBezTo>
                  <a:pt x="314" y="66"/>
                  <a:pt x="330" y="82"/>
                  <a:pt x="330" y="102"/>
                </a:cubicBezTo>
                <a:cubicBezTo>
                  <a:pt x="330" y="107"/>
                  <a:pt x="330" y="107"/>
                  <a:pt x="330" y="107"/>
                </a:cubicBezTo>
                <a:cubicBezTo>
                  <a:pt x="357" y="107"/>
                  <a:pt x="357" y="107"/>
                  <a:pt x="357" y="107"/>
                </a:cubicBezTo>
                <a:cubicBezTo>
                  <a:pt x="376" y="107"/>
                  <a:pt x="392" y="123"/>
                  <a:pt x="392" y="143"/>
                </a:cubicBezTo>
                <a:close/>
                <a:moveTo>
                  <a:pt x="86" y="129"/>
                </a:moveTo>
                <a:cubicBezTo>
                  <a:pt x="86" y="139"/>
                  <a:pt x="95" y="148"/>
                  <a:pt x="105" y="148"/>
                </a:cubicBezTo>
                <a:cubicBezTo>
                  <a:pt x="294" y="148"/>
                  <a:pt x="294" y="148"/>
                  <a:pt x="294" y="148"/>
                </a:cubicBezTo>
                <a:cubicBezTo>
                  <a:pt x="305" y="148"/>
                  <a:pt x="314" y="139"/>
                  <a:pt x="314" y="129"/>
                </a:cubicBezTo>
                <a:cubicBezTo>
                  <a:pt x="314" y="102"/>
                  <a:pt x="314" y="102"/>
                  <a:pt x="314" y="102"/>
                </a:cubicBezTo>
                <a:cubicBezTo>
                  <a:pt x="314" y="91"/>
                  <a:pt x="305" y="82"/>
                  <a:pt x="294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54" y="82"/>
                  <a:pt x="251" y="79"/>
                  <a:pt x="251" y="74"/>
                </a:cubicBezTo>
                <a:cubicBezTo>
                  <a:pt x="251" y="48"/>
                  <a:pt x="251" y="48"/>
                  <a:pt x="251" y="48"/>
                </a:cubicBezTo>
                <a:cubicBezTo>
                  <a:pt x="251" y="30"/>
                  <a:pt x="236" y="16"/>
                  <a:pt x="218" y="16"/>
                </a:cubicBezTo>
                <a:cubicBezTo>
                  <a:pt x="182" y="16"/>
                  <a:pt x="182" y="16"/>
                  <a:pt x="182" y="16"/>
                </a:cubicBezTo>
                <a:cubicBezTo>
                  <a:pt x="164" y="16"/>
                  <a:pt x="149" y="30"/>
                  <a:pt x="149" y="48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9"/>
                  <a:pt x="146" y="82"/>
                  <a:pt x="141" y="82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95" y="82"/>
                  <a:pt x="86" y="91"/>
                  <a:pt x="86" y="102"/>
                </a:cubicBezTo>
                <a:lnTo>
                  <a:pt x="86" y="129"/>
                </a:lnTo>
                <a:close/>
                <a:moveTo>
                  <a:pt x="376" y="143"/>
                </a:moveTo>
                <a:cubicBezTo>
                  <a:pt x="376" y="132"/>
                  <a:pt x="368" y="123"/>
                  <a:pt x="357" y="123"/>
                </a:cubicBezTo>
                <a:cubicBezTo>
                  <a:pt x="330" y="123"/>
                  <a:pt x="330" y="123"/>
                  <a:pt x="330" y="123"/>
                </a:cubicBezTo>
                <a:cubicBezTo>
                  <a:pt x="330" y="129"/>
                  <a:pt x="330" y="129"/>
                  <a:pt x="330" y="129"/>
                </a:cubicBezTo>
                <a:cubicBezTo>
                  <a:pt x="330" y="148"/>
                  <a:pt x="314" y="164"/>
                  <a:pt x="294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86" y="164"/>
                  <a:pt x="70" y="148"/>
                  <a:pt x="70" y="129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24" y="123"/>
                  <a:pt x="16" y="132"/>
                  <a:pt x="16" y="143"/>
                </a:cubicBezTo>
                <a:cubicBezTo>
                  <a:pt x="16" y="585"/>
                  <a:pt x="16" y="585"/>
                  <a:pt x="16" y="585"/>
                </a:cubicBezTo>
                <a:cubicBezTo>
                  <a:pt x="16" y="596"/>
                  <a:pt x="24" y="604"/>
                  <a:pt x="35" y="604"/>
                </a:cubicBezTo>
                <a:cubicBezTo>
                  <a:pt x="357" y="604"/>
                  <a:pt x="357" y="604"/>
                  <a:pt x="357" y="604"/>
                </a:cubicBezTo>
                <a:cubicBezTo>
                  <a:pt x="368" y="604"/>
                  <a:pt x="376" y="596"/>
                  <a:pt x="376" y="585"/>
                </a:cubicBezTo>
                <a:lnTo>
                  <a:pt x="376" y="1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7FD9542-8FD3-C842-BF99-47B1884B6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">
                                            <p:graphicEl>
                                              <a:dgm id="{87FD9542-8FD3-C842-BF99-47B1884B6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19D3CC6C-315D-6D46-A1D0-2DDEC1C7A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5">
                                            <p:graphicEl>
                                              <a:dgm id="{19D3CC6C-315D-6D46-A1D0-2DDEC1C7A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BDC1C1A-EBA1-C041-91B6-DB84A72A1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5">
                                            <p:graphicEl>
                                              <a:dgm id="{CBDC1C1A-EBA1-C041-91B6-DB84A72A1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 uiExpand="1">
        <p:bldSub>
          <a:bldDgm bld="one" rev="1"/>
        </p:bldSub>
      </p:bldGraphic>
      <p:bldP spid="26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6" grpId="0"/>
      <p:bldP spid="42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EB4B-CD9E-1F4B-82D9-30E8CBDB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защиты</a:t>
            </a:r>
            <a:endParaRPr lang="en-RU" dirty="0"/>
          </a:p>
        </p:txBody>
      </p:sp>
      <p:graphicFrame>
        <p:nvGraphicFramePr>
          <p:cNvPr id="29" name="Chart Placeholder 2">
            <a:extLst>
              <a:ext uri="{FF2B5EF4-FFF2-40B4-BE49-F238E27FC236}">
                <a16:creationId xmlns:a16="http://schemas.microsoft.com/office/drawing/2014/main" id="{BB2F569F-55CA-4EB4-BFCB-C5CCA06CC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517588"/>
              </p:ext>
            </p:extLst>
          </p:nvPr>
        </p:nvGraphicFramePr>
        <p:xfrm>
          <a:off x="7344483" y="1495855"/>
          <a:ext cx="50800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Freeform 25">
            <a:extLst>
              <a:ext uri="{FF2B5EF4-FFF2-40B4-BE49-F238E27FC236}">
                <a16:creationId xmlns:a16="http://schemas.microsoft.com/office/drawing/2014/main" id="{832C08D6-60BB-4248-AD4B-0F82064BCCD9}"/>
              </a:ext>
            </a:extLst>
          </p:cNvPr>
          <p:cNvSpPr/>
          <p:nvPr/>
        </p:nvSpPr>
        <p:spPr>
          <a:xfrm flipH="1" flipV="1">
            <a:off x="10272464" y="4524931"/>
            <a:ext cx="807913" cy="702000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81897 w 581897"/>
              <a:gd name="connsiteY0" fmla="*/ 220430 h 220430"/>
              <a:gd name="connsiteX1" fmla="*/ 345440 w 581897"/>
              <a:gd name="connsiteY1" fmla="*/ 0 h 220430"/>
              <a:gd name="connsiteX2" fmla="*/ 0 w 581897"/>
              <a:gd name="connsiteY2" fmla="*/ 0 h 22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97" h="220430">
                <a:moveTo>
                  <a:pt x="581897" y="22043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4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A10387-4769-4509-9B15-BE341021D5F2}"/>
              </a:ext>
            </a:extLst>
          </p:cNvPr>
          <p:cNvSpPr/>
          <p:nvPr/>
        </p:nvSpPr>
        <p:spPr>
          <a:xfrm>
            <a:off x="10623003" y="5095418"/>
            <a:ext cx="1378584" cy="457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58.5%</a:t>
            </a:r>
          </a:p>
          <a:p>
            <a:pPr algn="r">
              <a:lnSpc>
                <a:spcPct val="85000"/>
              </a:lnSpc>
            </a:pPr>
            <a:r>
              <a:rPr lang="ru-RU" sz="1100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390 технических мер</a:t>
            </a:r>
            <a:endParaRPr lang="ru-RU" dirty="0">
              <a:latin typeface="Trebuchet MS" panose="020B0703020202090204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41" name="Freeform 30">
            <a:extLst>
              <a:ext uri="{FF2B5EF4-FFF2-40B4-BE49-F238E27FC236}">
                <a16:creationId xmlns:a16="http://schemas.microsoft.com/office/drawing/2014/main" id="{536428DF-0E33-484C-BCE9-EF412FA15693}"/>
              </a:ext>
            </a:extLst>
          </p:cNvPr>
          <p:cNvSpPr/>
          <p:nvPr/>
        </p:nvSpPr>
        <p:spPr>
          <a:xfrm flipV="1">
            <a:off x="8636460" y="4527198"/>
            <a:ext cx="664306" cy="702001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77892 w 477892"/>
              <a:gd name="connsiteY0" fmla="*/ 124716 h 124716"/>
              <a:gd name="connsiteX1" fmla="*/ 345440 w 477892"/>
              <a:gd name="connsiteY1" fmla="*/ 0 h 124716"/>
              <a:gd name="connsiteX2" fmla="*/ 0 w 477892"/>
              <a:gd name="connsiteY2" fmla="*/ 0 h 12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892" h="124716">
                <a:moveTo>
                  <a:pt x="477892" y="124716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65A637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1A19AB-1C36-4DAE-81D0-ECFB04D895B2}"/>
              </a:ext>
            </a:extLst>
          </p:cNvPr>
          <p:cNvSpPr/>
          <p:nvPr/>
        </p:nvSpPr>
        <p:spPr>
          <a:xfrm>
            <a:off x="7716207" y="5095418"/>
            <a:ext cx="1800173" cy="457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36.5</a:t>
            </a:r>
            <a:r>
              <a:rPr lang="en-US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%</a:t>
            </a:r>
          </a:p>
          <a:p>
            <a:pPr>
              <a:lnSpc>
                <a:spcPct val="85000"/>
              </a:lnSpc>
            </a:pPr>
            <a:r>
              <a:rPr lang="ru-RU" sz="1100" dirty="0">
                <a:latin typeface="Trebuchet MS" panose="020B0703020202090204" pitchFamily="34" charset="0"/>
              </a:rPr>
              <a:t>244 организационные меры</a:t>
            </a:r>
            <a:endParaRPr lang="en-US" sz="1100" dirty="0">
              <a:latin typeface="Trebuchet MS" panose="020B0703020202090204" pitchFamily="34" charset="0"/>
            </a:endParaRPr>
          </a:p>
        </p:txBody>
      </p:sp>
      <p:sp>
        <p:nvSpPr>
          <p:cNvPr id="47" name="Freeform 39">
            <a:extLst>
              <a:ext uri="{FF2B5EF4-FFF2-40B4-BE49-F238E27FC236}">
                <a16:creationId xmlns:a16="http://schemas.microsoft.com/office/drawing/2014/main" id="{72EA45CB-6228-4DD8-A3A0-7FEDB25E1B70}"/>
              </a:ext>
            </a:extLst>
          </p:cNvPr>
          <p:cNvSpPr/>
          <p:nvPr/>
        </p:nvSpPr>
        <p:spPr>
          <a:xfrm flipH="1">
            <a:off x="9783844" y="1855312"/>
            <a:ext cx="739931" cy="731327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81054 w 481054"/>
              <a:gd name="connsiteY0" fmla="*/ 290855 h 290855"/>
              <a:gd name="connsiteX1" fmla="*/ 345440 w 481054"/>
              <a:gd name="connsiteY1" fmla="*/ 0 h 290855"/>
              <a:gd name="connsiteX2" fmla="*/ 0 w 481054"/>
              <a:gd name="connsiteY2" fmla="*/ 0 h 290855"/>
              <a:gd name="connsiteX0" fmla="*/ 435573 w 435573"/>
              <a:gd name="connsiteY0" fmla="*/ 192310 h 192310"/>
              <a:gd name="connsiteX1" fmla="*/ 345440 w 435573"/>
              <a:gd name="connsiteY1" fmla="*/ 0 h 192310"/>
              <a:gd name="connsiteX2" fmla="*/ 0 w 435573"/>
              <a:gd name="connsiteY2" fmla="*/ 0 h 192310"/>
              <a:gd name="connsiteX0" fmla="*/ 438683 w 438683"/>
              <a:gd name="connsiteY0" fmla="*/ 199747 h 199747"/>
              <a:gd name="connsiteX1" fmla="*/ 345440 w 438683"/>
              <a:gd name="connsiteY1" fmla="*/ 0 h 199747"/>
              <a:gd name="connsiteX2" fmla="*/ 0 w 438683"/>
              <a:gd name="connsiteY2" fmla="*/ 0 h 19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683" h="199747">
                <a:moveTo>
                  <a:pt x="438683" y="199747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55828A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4D6A5F-A521-4E63-B1DD-0E5747457346}"/>
              </a:ext>
            </a:extLst>
          </p:cNvPr>
          <p:cNvSpPr txBox="1"/>
          <p:nvPr/>
        </p:nvSpPr>
        <p:spPr>
          <a:xfrm>
            <a:off x="9300766" y="3492876"/>
            <a:ext cx="137088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800" dirty="0">
                <a:latin typeface="Trebuchet MS" panose="020B0703020202090204" pitchFamily="34" charset="0"/>
                <a:ea typeface="Open Sans Semibold" pitchFamily="34" charset="0"/>
                <a:cs typeface="Open Sans Semibold" pitchFamily="34" charset="0"/>
              </a:rPr>
              <a:t>Усиленный</a:t>
            </a:r>
            <a:endParaRPr lang="en-US" sz="1800" dirty="0">
              <a:latin typeface="Trebuchet MS" panose="020B0703020202090204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graphicFrame>
        <p:nvGraphicFramePr>
          <p:cNvPr id="55" name="Chart Placeholder 2">
            <a:extLst>
              <a:ext uri="{FF2B5EF4-FFF2-40B4-BE49-F238E27FC236}">
                <a16:creationId xmlns:a16="http://schemas.microsoft.com/office/drawing/2014/main" id="{850EF441-4FA7-4A1C-9772-5863AED8A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616244"/>
              </p:ext>
            </p:extLst>
          </p:nvPr>
        </p:nvGraphicFramePr>
        <p:xfrm>
          <a:off x="3645652" y="1495855"/>
          <a:ext cx="50800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47AAA815-F7B4-4FFF-93DE-EFDE1A5E53CA}"/>
              </a:ext>
            </a:extLst>
          </p:cNvPr>
          <p:cNvSpPr txBox="1"/>
          <p:nvPr/>
        </p:nvSpPr>
        <p:spPr>
          <a:xfrm>
            <a:off x="5378874" y="3492876"/>
            <a:ext cx="15776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800" dirty="0">
                <a:latin typeface="Trebuchet MS" panose="020B0703020202090204" pitchFamily="34" charset="0"/>
                <a:ea typeface="Open Sans Semibold" pitchFamily="34" charset="0"/>
                <a:cs typeface="Open Sans Semibold" pitchFamily="34" charset="0"/>
              </a:rPr>
              <a:t>Стандартный</a:t>
            </a:r>
            <a:endParaRPr lang="en-US" sz="1800" dirty="0">
              <a:latin typeface="Trebuchet MS" panose="020B0703020202090204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graphicFrame>
        <p:nvGraphicFramePr>
          <p:cNvPr id="63" name="Chart Placeholder 2">
            <a:extLst>
              <a:ext uri="{FF2B5EF4-FFF2-40B4-BE49-F238E27FC236}">
                <a16:creationId xmlns:a16="http://schemas.microsoft.com/office/drawing/2014/main" id="{72A3F2F3-5738-44FC-BEDB-1EA6555DC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40751"/>
              </p:ext>
            </p:extLst>
          </p:nvPr>
        </p:nvGraphicFramePr>
        <p:xfrm>
          <a:off x="-107914" y="1495855"/>
          <a:ext cx="50800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AFC204EC-9BE4-4902-ACCF-1EC5E1F6B516}"/>
              </a:ext>
            </a:extLst>
          </p:cNvPr>
          <p:cNvSpPr txBox="1"/>
          <p:nvPr/>
        </p:nvSpPr>
        <p:spPr>
          <a:xfrm>
            <a:off x="1568401" y="3492876"/>
            <a:ext cx="169148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800" dirty="0">
                <a:latin typeface="Trebuchet MS" panose="020B0703020202090204" pitchFamily="34" charset="0"/>
                <a:ea typeface="Open Sans Semibold" pitchFamily="34" charset="0"/>
                <a:cs typeface="Open Sans Semibold" pitchFamily="34" charset="0"/>
              </a:rPr>
              <a:t>Минимальный</a:t>
            </a:r>
            <a:endParaRPr lang="en-US" sz="1800" dirty="0">
              <a:latin typeface="Trebuchet MS" panose="020B0703020202090204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71" name="Freeform 39">
            <a:extLst>
              <a:ext uri="{FF2B5EF4-FFF2-40B4-BE49-F238E27FC236}">
                <a16:creationId xmlns:a16="http://schemas.microsoft.com/office/drawing/2014/main" id="{1E47CA42-B093-4695-BAA7-14B0637E2408}"/>
              </a:ext>
            </a:extLst>
          </p:cNvPr>
          <p:cNvSpPr/>
          <p:nvPr/>
        </p:nvSpPr>
        <p:spPr>
          <a:xfrm>
            <a:off x="5233926" y="1855312"/>
            <a:ext cx="611564" cy="702001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81054 w 481054"/>
              <a:gd name="connsiteY0" fmla="*/ 290855 h 290855"/>
              <a:gd name="connsiteX1" fmla="*/ 345440 w 481054"/>
              <a:gd name="connsiteY1" fmla="*/ 0 h 290855"/>
              <a:gd name="connsiteX2" fmla="*/ 0 w 481054"/>
              <a:gd name="connsiteY2" fmla="*/ 0 h 290855"/>
              <a:gd name="connsiteX0" fmla="*/ 435573 w 435573"/>
              <a:gd name="connsiteY0" fmla="*/ 192310 h 192310"/>
              <a:gd name="connsiteX1" fmla="*/ 345440 w 435573"/>
              <a:gd name="connsiteY1" fmla="*/ 0 h 192310"/>
              <a:gd name="connsiteX2" fmla="*/ 0 w 435573"/>
              <a:gd name="connsiteY2" fmla="*/ 0 h 192310"/>
              <a:gd name="connsiteX0" fmla="*/ 438683 w 438683"/>
              <a:gd name="connsiteY0" fmla="*/ 199747 h 199747"/>
              <a:gd name="connsiteX1" fmla="*/ 345440 w 438683"/>
              <a:gd name="connsiteY1" fmla="*/ 0 h 199747"/>
              <a:gd name="connsiteX2" fmla="*/ 0 w 438683"/>
              <a:gd name="connsiteY2" fmla="*/ 0 h 19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683" h="199747">
                <a:moveTo>
                  <a:pt x="438683" y="199747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55828A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75" name="Freeform 39">
            <a:extLst>
              <a:ext uri="{FF2B5EF4-FFF2-40B4-BE49-F238E27FC236}">
                <a16:creationId xmlns:a16="http://schemas.microsoft.com/office/drawing/2014/main" id="{6B6671B7-96B0-49E1-8D2D-AD30D81BE5D0}"/>
              </a:ext>
            </a:extLst>
          </p:cNvPr>
          <p:cNvSpPr/>
          <p:nvPr/>
        </p:nvSpPr>
        <p:spPr>
          <a:xfrm flipV="1">
            <a:off x="906007" y="4629595"/>
            <a:ext cx="730913" cy="599605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81054 w 481054"/>
              <a:gd name="connsiteY0" fmla="*/ 290855 h 290855"/>
              <a:gd name="connsiteX1" fmla="*/ 345440 w 481054"/>
              <a:gd name="connsiteY1" fmla="*/ 0 h 290855"/>
              <a:gd name="connsiteX2" fmla="*/ 0 w 481054"/>
              <a:gd name="connsiteY2" fmla="*/ 0 h 290855"/>
              <a:gd name="connsiteX0" fmla="*/ 435573 w 435573"/>
              <a:gd name="connsiteY0" fmla="*/ 192310 h 192310"/>
              <a:gd name="connsiteX1" fmla="*/ 345440 w 435573"/>
              <a:gd name="connsiteY1" fmla="*/ 0 h 192310"/>
              <a:gd name="connsiteX2" fmla="*/ 0 w 435573"/>
              <a:gd name="connsiteY2" fmla="*/ 0 h 192310"/>
              <a:gd name="connsiteX0" fmla="*/ 438683 w 438683"/>
              <a:gd name="connsiteY0" fmla="*/ 199747 h 199747"/>
              <a:gd name="connsiteX1" fmla="*/ 345440 w 438683"/>
              <a:gd name="connsiteY1" fmla="*/ 0 h 199747"/>
              <a:gd name="connsiteX2" fmla="*/ 0 w 438683"/>
              <a:gd name="connsiteY2" fmla="*/ 0 h 19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683" h="199747">
                <a:moveTo>
                  <a:pt x="438683" y="199747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55828A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9763B040-7ABA-46AF-AB28-95FEE414EE8C}"/>
              </a:ext>
            </a:extLst>
          </p:cNvPr>
          <p:cNvSpPr/>
          <p:nvPr/>
        </p:nvSpPr>
        <p:spPr>
          <a:xfrm flipH="1">
            <a:off x="6495425" y="1855312"/>
            <a:ext cx="485393" cy="600422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81897 w 581897"/>
              <a:gd name="connsiteY0" fmla="*/ 220430 h 220430"/>
              <a:gd name="connsiteX1" fmla="*/ 345440 w 581897"/>
              <a:gd name="connsiteY1" fmla="*/ 0 h 220430"/>
              <a:gd name="connsiteX2" fmla="*/ 0 w 581897"/>
              <a:gd name="connsiteY2" fmla="*/ 0 h 22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97" h="220430">
                <a:moveTo>
                  <a:pt x="581897" y="22043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4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79" name="Freeform 30">
            <a:extLst>
              <a:ext uri="{FF2B5EF4-FFF2-40B4-BE49-F238E27FC236}">
                <a16:creationId xmlns:a16="http://schemas.microsoft.com/office/drawing/2014/main" id="{843C8BA6-947E-47AC-9A81-4F3CF90EAF6D}"/>
              </a:ext>
            </a:extLst>
          </p:cNvPr>
          <p:cNvSpPr/>
          <p:nvPr/>
        </p:nvSpPr>
        <p:spPr>
          <a:xfrm flipV="1">
            <a:off x="5900156" y="4757521"/>
            <a:ext cx="578121" cy="471679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77892 w 477892"/>
              <a:gd name="connsiteY0" fmla="*/ 124716 h 124716"/>
              <a:gd name="connsiteX1" fmla="*/ 345440 w 477892"/>
              <a:gd name="connsiteY1" fmla="*/ 0 h 124716"/>
              <a:gd name="connsiteX2" fmla="*/ 0 w 477892"/>
              <a:gd name="connsiteY2" fmla="*/ 0 h 12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892" h="124716">
                <a:moveTo>
                  <a:pt x="477892" y="124716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65A637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C8AC741-4D99-4338-9251-1F375BFAF73C}"/>
              </a:ext>
            </a:extLst>
          </p:cNvPr>
          <p:cNvSpPr/>
          <p:nvPr/>
        </p:nvSpPr>
        <p:spPr>
          <a:xfrm>
            <a:off x="10100751" y="1731841"/>
            <a:ext cx="1644682" cy="457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5%</a:t>
            </a:r>
          </a:p>
          <a:p>
            <a:pPr algn="ctr">
              <a:lnSpc>
                <a:spcPct val="85000"/>
              </a:lnSpc>
            </a:pPr>
            <a:r>
              <a:rPr lang="ru-RU" sz="1100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33 необязательные меры</a:t>
            </a:r>
            <a:endParaRPr lang="ru-RU" dirty="0">
              <a:latin typeface="Trebuchet MS" panose="020B0703020202090204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12DD68E-BA5A-4AA7-84A1-1879E1D16855}"/>
              </a:ext>
            </a:extLst>
          </p:cNvPr>
          <p:cNvSpPr/>
          <p:nvPr/>
        </p:nvSpPr>
        <p:spPr>
          <a:xfrm>
            <a:off x="6699305" y="1748494"/>
            <a:ext cx="1378583" cy="457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42%</a:t>
            </a:r>
          </a:p>
          <a:p>
            <a:pPr algn="ctr">
              <a:lnSpc>
                <a:spcPct val="85000"/>
              </a:lnSpc>
            </a:pPr>
            <a:r>
              <a:rPr lang="ru-RU" sz="1100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279 технических мер</a:t>
            </a:r>
            <a:endParaRPr lang="ru-RU" dirty="0">
              <a:latin typeface="Trebuchet MS" panose="020B0703020202090204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51FC0DC-548C-493F-8A07-0C8C59F62F4E}"/>
              </a:ext>
            </a:extLst>
          </p:cNvPr>
          <p:cNvSpPr/>
          <p:nvPr/>
        </p:nvSpPr>
        <p:spPr>
          <a:xfrm>
            <a:off x="3525112" y="1664869"/>
            <a:ext cx="1586973" cy="457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14.5%</a:t>
            </a:r>
          </a:p>
          <a:p>
            <a:pPr algn="r">
              <a:lnSpc>
                <a:spcPct val="85000"/>
              </a:lnSpc>
            </a:pPr>
            <a:r>
              <a:rPr lang="ru-RU" sz="1100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97 необязательных мер </a:t>
            </a:r>
            <a:endParaRPr lang="ru-RU" dirty="0">
              <a:latin typeface="Trebuchet MS" panose="020B0703020202090204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54E4909-1F1E-41D6-9DC1-84965B297C6A}"/>
              </a:ext>
            </a:extLst>
          </p:cNvPr>
          <p:cNvSpPr/>
          <p:nvPr/>
        </p:nvSpPr>
        <p:spPr>
          <a:xfrm>
            <a:off x="4972086" y="5095418"/>
            <a:ext cx="1748877" cy="457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43.5</a:t>
            </a:r>
            <a:r>
              <a:rPr lang="en-US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%</a:t>
            </a:r>
          </a:p>
          <a:p>
            <a:pPr>
              <a:lnSpc>
                <a:spcPct val="85000"/>
              </a:lnSpc>
            </a:pPr>
            <a:r>
              <a:rPr lang="ru-RU" sz="1100" dirty="0">
                <a:latin typeface="Trebuchet MS" panose="020B0703020202090204" pitchFamily="34" charset="0"/>
              </a:rPr>
              <a:t>291 организационная мера</a:t>
            </a:r>
            <a:endParaRPr lang="en-US" sz="1100" dirty="0">
              <a:latin typeface="Trebuchet MS" panose="020B070302020209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E521800-ACB8-46B0-8037-76B6D077C159}"/>
              </a:ext>
            </a:extLst>
          </p:cNvPr>
          <p:cNvSpPr/>
          <p:nvPr/>
        </p:nvSpPr>
        <p:spPr>
          <a:xfrm>
            <a:off x="186817" y="5095418"/>
            <a:ext cx="1718419" cy="457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41%</a:t>
            </a:r>
          </a:p>
          <a:p>
            <a:pPr>
              <a:lnSpc>
                <a:spcPct val="85000"/>
              </a:lnSpc>
            </a:pPr>
            <a:r>
              <a:rPr lang="ru-RU" sz="1100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274 необязательные меры</a:t>
            </a:r>
            <a:endParaRPr lang="ru-RU" dirty="0">
              <a:latin typeface="Trebuchet MS" panose="020B0703020202090204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8" name="Freeform 30">
            <a:extLst>
              <a:ext uri="{FF2B5EF4-FFF2-40B4-BE49-F238E27FC236}">
                <a16:creationId xmlns:a16="http://schemas.microsoft.com/office/drawing/2014/main" id="{25617DDE-E014-4B0D-8537-BE517F1BAD05}"/>
              </a:ext>
            </a:extLst>
          </p:cNvPr>
          <p:cNvSpPr/>
          <p:nvPr/>
        </p:nvSpPr>
        <p:spPr>
          <a:xfrm flipH="1" flipV="1">
            <a:off x="2650840" y="4757518"/>
            <a:ext cx="544303" cy="471681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77892 w 477892"/>
              <a:gd name="connsiteY0" fmla="*/ 124716 h 124716"/>
              <a:gd name="connsiteX1" fmla="*/ 345440 w 477892"/>
              <a:gd name="connsiteY1" fmla="*/ 0 h 124716"/>
              <a:gd name="connsiteX2" fmla="*/ 0 w 477892"/>
              <a:gd name="connsiteY2" fmla="*/ 0 h 12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892" h="124716">
                <a:moveTo>
                  <a:pt x="477892" y="124716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65A637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E7397BB-AD1F-4C54-9941-D04FF523B497}"/>
              </a:ext>
            </a:extLst>
          </p:cNvPr>
          <p:cNvSpPr/>
          <p:nvPr/>
        </p:nvSpPr>
        <p:spPr>
          <a:xfrm>
            <a:off x="2235383" y="5095418"/>
            <a:ext cx="1872307" cy="457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43.5</a:t>
            </a:r>
            <a:r>
              <a:rPr lang="en-US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%</a:t>
            </a:r>
          </a:p>
          <a:p>
            <a:pPr>
              <a:lnSpc>
                <a:spcPct val="85000"/>
              </a:lnSpc>
            </a:pPr>
            <a:r>
              <a:rPr lang="ru-RU" sz="1100" dirty="0">
                <a:latin typeface="Trebuchet MS" panose="020B0703020202090204" pitchFamily="34" charset="0"/>
              </a:rPr>
              <a:t>290 организационных мер</a:t>
            </a:r>
            <a:endParaRPr lang="en-US" sz="1100" dirty="0">
              <a:latin typeface="Trebuchet MS" panose="020B0703020202090204" pitchFamily="34" charset="0"/>
            </a:endParaRPr>
          </a:p>
        </p:txBody>
      </p:sp>
      <p:sp>
        <p:nvSpPr>
          <p:cNvPr id="90" name="Freeform 25">
            <a:extLst>
              <a:ext uri="{FF2B5EF4-FFF2-40B4-BE49-F238E27FC236}">
                <a16:creationId xmlns:a16="http://schemas.microsoft.com/office/drawing/2014/main" id="{1DFA18BC-C5F2-4158-954C-63E7070E4C8C}"/>
              </a:ext>
            </a:extLst>
          </p:cNvPr>
          <p:cNvSpPr/>
          <p:nvPr/>
        </p:nvSpPr>
        <p:spPr>
          <a:xfrm>
            <a:off x="2225533" y="1855312"/>
            <a:ext cx="467746" cy="673588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81897 w 581897"/>
              <a:gd name="connsiteY0" fmla="*/ 220430 h 220430"/>
              <a:gd name="connsiteX1" fmla="*/ 345440 w 581897"/>
              <a:gd name="connsiteY1" fmla="*/ 0 h 220430"/>
              <a:gd name="connsiteX2" fmla="*/ 0 w 581897"/>
              <a:gd name="connsiteY2" fmla="*/ 0 h 22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97" h="220430">
                <a:moveTo>
                  <a:pt x="581897" y="22043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4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C97B10C-91FF-454C-BC9E-B914A3118697}"/>
              </a:ext>
            </a:extLst>
          </p:cNvPr>
          <p:cNvSpPr/>
          <p:nvPr/>
        </p:nvSpPr>
        <p:spPr>
          <a:xfrm>
            <a:off x="1037841" y="1712368"/>
            <a:ext cx="1479572" cy="457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15.5%</a:t>
            </a:r>
          </a:p>
          <a:p>
            <a:pPr algn="ctr">
              <a:lnSpc>
                <a:spcPct val="85000"/>
              </a:lnSpc>
            </a:pPr>
            <a:r>
              <a:rPr lang="ru-RU" sz="1100" dirty="0">
                <a:latin typeface="Trebuchet MS" panose="020B0703020202090204" pitchFamily="34" charset="0"/>
                <a:ea typeface="Open Sans Extrabold" pitchFamily="34" charset="0"/>
                <a:cs typeface="Open Sans Extrabold" pitchFamily="34" charset="0"/>
              </a:rPr>
              <a:t>103 технические меры</a:t>
            </a:r>
            <a:endParaRPr lang="ru-RU" dirty="0">
              <a:latin typeface="Trebuchet MS" panose="020B0703020202090204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9" grpId="0" animBg="1"/>
      <p:bldP spid="40" grpId="0"/>
      <p:bldP spid="41" grpId="0" animBg="1"/>
      <p:bldP spid="42" grpId="0"/>
      <p:bldP spid="47" grpId="0" animBg="1"/>
      <p:bldP spid="50" grpId="0"/>
      <p:bldGraphic spid="55" grpId="0">
        <p:bldAsOne/>
      </p:bldGraphic>
      <p:bldP spid="62" grpId="0"/>
      <p:bldGraphic spid="63" grpId="0">
        <p:bldAsOne/>
      </p:bldGraphic>
      <p:bldP spid="70" grpId="0"/>
      <p:bldP spid="71" grpId="0" animBg="1"/>
      <p:bldP spid="75" grpId="0" animBg="1"/>
      <p:bldP spid="77" grpId="0" animBg="1"/>
      <p:bldP spid="79" grpId="0" animBg="1"/>
      <p:bldP spid="81" grpId="0"/>
      <p:bldP spid="82" grpId="0"/>
      <p:bldP spid="84" grpId="0"/>
      <p:bldP spid="86" grpId="0"/>
      <p:bldP spid="87" grpId="0"/>
      <p:bldP spid="88" grpId="0" animBg="1"/>
      <p:bldP spid="89" grpId="0"/>
      <p:bldP spid="90" grpId="0" animBg="1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5BD4-E69D-429F-BEB7-0063B83E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выбранных мер системы ЗИ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B1900-24D8-42FD-8FF9-45CEDE32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1597732"/>
          </a:xfrm>
        </p:spPr>
        <p:txBody>
          <a:bodyPr/>
          <a:lstStyle/>
          <a:p>
            <a:r>
              <a:rPr lang="ru-RU" dirty="0"/>
              <a:t>Осуществляется автоматически на основании разработанных метрик дерева соответствия</a:t>
            </a:r>
          </a:p>
          <a:p>
            <a:r>
              <a:rPr lang="ru-RU" dirty="0"/>
              <a:t>Расчет итоговой оценки за выбор мер защиты (</a:t>
            </a:r>
            <a:r>
              <a:rPr lang="ru-RU" b="1" dirty="0">
                <a:solidFill>
                  <a:srgbClr val="DC4E41"/>
                </a:solidFill>
              </a:rPr>
              <a:t>Е</a:t>
            </a:r>
            <a:r>
              <a:rPr lang="ru-RU" b="1" baseline="-25000" dirty="0">
                <a:solidFill>
                  <a:srgbClr val="DC4E41"/>
                </a:solidFill>
              </a:rPr>
              <a:t>ПЗИ</a:t>
            </a:r>
            <a:r>
              <a:rPr lang="ru-RU" dirty="0"/>
              <a:t>) по каждому из процессов рассчитывается в рамках Ресурсно-сервисной модели согласно методике: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7731B-FA3E-4CFD-A3FE-1B2D25FADD26}"/>
              </a:ext>
            </a:extLst>
          </p:cNvPr>
          <p:cNvSpPr txBox="1"/>
          <p:nvPr/>
        </p:nvSpPr>
        <p:spPr>
          <a:xfrm>
            <a:off x="913988" y="4687305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ru-RU" sz="1800" kern="800" spc="-13" dirty="0">
                <a:latin typeface="Trebuchet MS" panose="020B0703020202090204" pitchFamily="34" charset="0"/>
              </a:rPr>
              <a:t>Где:</a:t>
            </a:r>
          </a:p>
          <a:p>
            <a:pPr>
              <a:buClr>
                <a:schemeClr val="accent4"/>
              </a:buClr>
            </a:pPr>
            <a:r>
              <a:rPr lang="ru-RU" sz="1800" kern="800" spc="-13" dirty="0">
                <a:latin typeface="Trebuchet MS" panose="020B0703020202090204" pitchFamily="34" charset="0"/>
              </a:rPr>
              <a:t>i — порядковый номер подпроцесса</a:t>
            </a:r>
          </a:p>
          <a:p>
            <a:pPr>
              <a:buClr>
                <a:schemeClr val="accent4"/>
              </a:buClr>
            </a:pPr>
            <a:r>
              <a:rPr lang="ru-RU" sz="1800" kern="800" spc="-13" dirty="0">
                <a:latin typeface="Trebuchet MS" panose="020B0703020202090204" pitchFamily="34" charset="0"/>
              </a:rPr>
              <a:t>j — порядковый номер меры защиты</a:t>
            </a:r>
          </a:p>
          <a:p>
            <a:pPr>
              <a:buClr>
                <a:schemeClr val="accent4"/>
              </a:buClr>
            </a:pPr>
            <a:r>
              <a:rPr lang="ru-RU" sz="1800" kern="800" spc="-13" dirty="0">
                <a:latin typeface="Trebuchet MS" panose="020B0703020202090204" pitchFamily="34" charset="0"/>
              </a:rPr>
              <a:t>N — количество мер защиты подпроцесса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2B69C-83E5-4391-AFDF-A7448ADB9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88" y="3212976"/>
            <a:ext cx="3867150" cy="1301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CE1E19-B3C7-4D27-859D-6B64091CF086}"/>
              </a:ext>
            </a:extLst>
          </p:cNvPr>
          <p:cNvSpPr txBox="1"/>
          <p:nvPr/>
        </p:nvSpPr>
        <p:spPr>
          <a:xfrm>
            <a:off x="6636060" y="4687305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ru-RU" sz="1800" kern="800" spc="-13" dirty="0">
                <a:latin typeface="Trebuchet MS" panose="020B0703020202090204" pitchFamily="34" charset="0"/>
              </a:rPr>
              <a:t>Где:</a:t>
            </a:r>
          </a:p>
          <a:p>
            <a:pPr>
              <a:buClr>
                <a:schemeClr val="accent4"/>
              </a:buClr>
            </a:pPr>
            <a:r>
              <a:rPr lang="ru-RU" sz="1800" kern="800" spc="-13" dirty="0">
                <a:latin typeface="Trebuchet MS" panose="020B0703020202090204" pitchFamily="34" charset="0"/>
              </a:rPr>
              <a:t>i — порядковый номер процесса</a:t>
            </a:r>
          </a:p>
          <a:p>
            <a:pPr>
              <a:buClr>
                <a:schemeClr val="accent4"/>
              </a:buClr>
            </a:pPr>
            <a:r>
              <a:rPr lang="ru-RU" sz="1800" kern="800" spc="-13" dirty="0">
                <a:latin typeface="Trebuchet MS" panose="020B0703020202090204" pitchFamily="34" charset="0"/>
              </a:rPr>
              <a:t>j — порядковый номер подпроцесса</a:t>
            </a:r>
          </a:p>
          <a:p>
            <a:pPr>
              <a:buClr>
                <a:schemeClr val="accent4"/>
              </a:buClr>
            </a:pPr>
            <a:r>
              <a:rPr lang="ru-RU" sz="1800" kern="800" spc="-13" dirty="0">
                <a:latin typeface="Trebuchet MS" panose="020B0703020202090204" pitchFamily="34" charset="0"/>
              </a:rPr>
              <a:t>N — количество подпроцессов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51520A-FAB3-4E63-B03A-B00BC62BF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060" y="3314396"/>
            <a:ext cx="3528392" cy="113686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3B2D91D6-8FFC-41D8-A05A-0EB6FEE02F01}"/>
              </a:ext>
            </a:extLst>
          </p:cNvPr>
          <p:cNvGrpSpPr/>
          <p:nvPr/>
        </p:nvGrpSpPr>
        <p:grpSpPr>
          <a:xfrm>
            <a:off x="10255169" y="6273317"/>
            <a:ext cx="292833" cy="393669"/>
            <a:chOff x="755576" y="1338821"/>
            <a:chExt cx="1872208" cy="2952515"/>
          </a:xfrm>
        </p:grpSpPr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B842973-D92F-4233-ACFA-7849C7F54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1"/>
              <a:ext cx="1872208" cy="147616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7FA3CCA3-7489-447A-AA32-F5F4EF10D1D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E1BCF456-2ED3-4C55-94AC-601E7F7DA67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59D28EF0-2DE7-4F5B-BF9A-9FCC6D663178}"/>
              </a:ext>
            </a:extLst>
          </p:cNvPr>
          <p:cNvSpPr>
            <a:spLocks noChangeAspect="1"/>
          </p:cNvSpPr>
          <p:nvPr/>
        </p:nvSpPr>
        <p:spPr>
          <a:xfrm>
            <a:off x="10495705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8BD93997-6967-4EE4-ABF3-85A1AAF6D31D}"/>
              </a:ext>
            </a:extLst>
          </p:cNvPr>
          <p:cNvSpPr>
            <a:spLocks noChangeAspect="1"/>
          </p:cNvSpPr>
          <p:nvPr/>
        </p:nvSpPr>
        <p:spPr>
          <a:xfrm rot="10800000">
            <a:off x="1054831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AF500E1A-5AC2-42CC-9ACE-124100B8E2F9}"/>
              </a:ext>
            </a:extLst>
          </p:cNvPr>
          <p:cNvSpPr>
            <a:spLocks noChangeAspect="1"/>
          </p:cNvSpPr>
          <p:nvPr/>
        </p:nvSpPr>
        <p:spPr>
          <a:xfrm rot="10800000">
            <a:off x="10495705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759804F1-5E19-435E-A36A-ADB9B2774BBA}"/>
              </a:ext>
            </a:extLst>
          </p:cNvPr>
          <p:cNvSpPr>
            <a:spLocks noChangeAspect="1"/>
          </p:cNvSpPr>
          <p:nvPr/>
        </p:nvSpPr>
        <p:spPr>
          <a:xfrm>
            <a:off x="10736413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D970725B-B2A4-4B1E-9041-22F13F328C5D}"/>
              </a:ext>
            </a:extLst>
          </p:cNvPr>
          <p:cNvSpPr>
            <a:spLocks noChangeAspect="1"/>
          </p:cNvSpPr>
          <p:nvPr/>
        </p:nvSpPr>
        <p:spPr>
          <a:xfrm rot="10800000">
            <a:off x="10789024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18A48C29-A38E-4624-AA7F-628D8A6DFB3E}"/>
              </a:ext>
            </a:extLst>
          </p:cNvPr>
          <p:cNvSpPr>
            <a:spLocks noChangeAspect="1"/>
          </p:cNvSpPr>
          <p:nvPr/>
        </p:nvSpPr>
        <p:spPr>
          <a:xfrm rot="10800000">
            <a:off x="10736413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13FE781-DB4C-40CB-8854-7754289D1967}"/>
              </a:ext>
            </a:extLst>
          </p:cNvPr>
          <p:cNvSpPr txBox="1"/>
          <p:nvPr/>
        </p:nvSpPr>
        <p:spPr>
          <a:xfrm>
            <a:off x="10328300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32C104C-C8BA-464B-9A70-8C9B332BE79E}"/>
              </a:ext>
            </a:extLst>
          </p:cNvPr>
          <p:cNvSpPr txBox="1"/>
          <p:nvPr/>
        </p:nvSpPr>
        <p:spPr>
          <a:xfrm>
            <a:off x="10567888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139299-7ACE-4535-B08C-88BF80DF1031}"/>
              </a:ext>
            </a:extLst>
          </p:cNvPr>
          <p:cNvSpPr txBox="1"/>
          <p:nvPr/>
        </p:nvSpPr>
        <p:spPr>
          <a:xfrm>
            <a:off x="10807815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9F4D238E-37DA-4307-8EE7-F603BF3EC2C1}"/>
              </a:ext>
            </a:extLst>
          </p:cNvPr>
          <p:cNvSpPr>
            <a:spLocks noChangeAspect="1"/>
          </p:cNvSpPr>
          <p:nvPr/>
        </p:nvSpPr>
        <p:spPr>
          <a:xfrm rot="10800000">
            <a:off x="10866692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D70E347A-5484-432D-B4FA-6FAC278E5BFA}"/>
              </a:ext>
            </a:extLst>
          </p:cNvPr>
          <p:cNvSpPr>
            <a:spLocks noChangeAspect="1"/>
          </p:cNvSpPr>
          <p:nvPr/>
        </p:nvSpPr>
        <p:spPr>
          <a:xfrm>
            <a:off x="10973563" y="6273316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E8B978C7-440C-48BE-B69A-5614BCC216D5}"/>
              </a:ext>
            </a:extLst>
          </p:cNvPr>
          <p:cNvSpPr>
            <a:spLocks noChangeAspect="1"/>
          </p:cNvSpPr>
          <p:nvPr/>
        </p:nvSpPr>
        <p:spPr>
          <a:xfrm rot="10800000">
            <a:off x="1102737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5AB6F348-EC2B-42B9-B488-0331D28DABD1}"/>
              </a:ext>
            </a:extLst>
          </p:cNvPr>
          <p:cNvSpPr>
            <a:spLocks noChangeAspect="1"/>
          </p:cNvSpPr>
          <p:nvPr/>
        </p:nvSpPr>
        <p:spPr>
          <a:xfrm rot="10800000">
            <a:off x="10974765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7C62058-681B-4522-B26F-3B5A32D2B0A6}"/>
              </a:ext>
            </a:extLst>
          </p:cNvPr>
          <p:cNvSpPr txBox="1"/>
          <p:nvPr/>
        </p:nvSpPr>
        <p:spPr>
          <a:xfrm>
            <a:off x="11049379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5801A58D-50DF-4088-9283-EE69D5214181}"/>
              </a:ext>
            </a:extLst>
          </p:cNvPr>
          <p:cNvSpPr>
            <a:spLocks noChangeAspect="1"/>
          </p:cNvSpPr>
          <p:nvPr/>
        </p:nvSpPr>
        <p:spPr>
          <a:xfrm rot="10800000">
            <a:off x="11104391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DA273728-384A-4B69-918E-81802BAD5190}"/>
              </a:ext>
            </a:extLst>
          </p:cNvPr>
          <p:cNvSpPr>
            <a:spLocks noChangeAspect="1"/>
          </p:cNvSpPr>
          <p:nvPr/>
        </p:nvSpPr>
        <p:spPr>
          <a:xfrm rot="10800000">
            <a:off x="10626532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2118CBC2-418A-4285-B264-09D76E27ABB6}"/>
              </a:ext>
            </a:extLst>
          </p:cNvPr>
          <p:cNvSpPr>
            <a:spLocks noChangeAspect="1"/>
          </p:cNvSpPr>
          <p:nvPr/>
        </p:nvSpPr>
        <p:spPr>
          <a:xfrm rot="10800000">
            <a:off x="10385996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5BD4-E69D-429F-BEB7-0063B83E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процесса оценки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2BEE9-1D46-425D-B8CA-B1736C0B1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173315" y="279961"/>
            <a:ext cx="9999249" cy="5797730"/>
          </a:xfr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CF7B9C6C-8E7E-498F-A005-14161F1FC68E}"/>
              </a:ext>
            </a:extLst>
          </p:cNvPr>
          <p:cNvGrpSpPr/>
          <p:nvPr/>
        </p:nvGrpSpPr>
        <p:grpSpPr>
          <a:xfrm>
            <a:off x="10255169" y="6273317"/>
            <a:ext cx="292833" cy="393669"/>
            <a:chOff x="755576" y="1338821"/>
            <a:chExt cx="1872208" cy="2952515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4914378-CC4B-4848-BBA0-CDE2D70A30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1"/>
              <a:ext cx="1872208" cy="147616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4363FFC9-BC0E-4FF6-89CF-BDD106A4AE0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59DC5735-21C4-432E-93DD-FC645BB0695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ECE5CADB-4A41-4423-899B-62FB60268430}"/>
              </a:ext>
            </a:extLst>
          </p:cNvPr>
          <p:cNvSpPr>
            <a:spLocks noChangeAspect="1"/>
          </p:cNvSpPr>
          <p:nvPr/>
        </p:nvSpPr>
        <p:spPr>
          <a:xfrm>
            <a:off x="10495705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B05A2434-828F-4216-84C1-EE0DD62446B3}"/>
              </a:ext>
            </a:extLst>
          </p:cNvPr>
          <p:cNvSpPr>
            <a:spLocks noChangeAspect="1"/>
          </p:cNvSpPr>
          <p:nvPr/>
        </p:nvSpPr>
        <p:spPr>
          <a:xfrm rot="10800000">
            <a:off x="1054831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06C597F-56C1-4A88-A905-40EFCFBEE694}"/>
              </a:ext>
            </a:extLst>
          </p:cNvPr>
          <p:cNvSpPr>
            <a:spLocks noChangeAspect="1"/>
          </p:cNvSpPr>
          <p:nvPr/>
        </p:nvSpPr>
        <p:spPr>
          <a:xfrm rot="10800000">
            <a:off x="10495705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BFBB195F-8C87-4458-81B3-D9C6A0192F92}"/>
              </a:ext>
            </a:extLst>
          </p:cNvPr>
          <p:cNvSpPr>
            <a:spLocks noChangeAspect="1"/>
          </p:cNvSpPr>
          <p:nvPr/>
        </p:nvSpPr>
        <p:spPr>
          <a:xfrm>
            <a:off x="10736413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C21DAFC0-502A-4D19-832B-B60A82358DDB}"/>
              </a:ext>
            </a:extLst>
          </p:cNvPr>
          <p:cNvSpPr>
            <a:spLocks noChangeAspect="1"/>
          </p:cNvSpPr>
          <p:nvPr/>
        </p:nvSpPr>
        <p:spPr>
          <a:xfrm rot="10800000">
            <a:off x="10789024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AF2FB00B-01E5-4972-ADD4-8BEE8B15281E}"/>
              </a:ext>
            </a:extLst>
          </p:cNvPr>
          <p:cNvSpPr>
            <a:spLocks noChangeAspect="1"/>
          </p:cNvSpPr>
          <p:nvPr/>
        </p:nvSpPr>
        <p:spPr>
          <a:xfrm rot="10800000">
            <a:off x="10736413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F9C0D28-AF13-4212-A48C-E48BB7C0D9AF}"/>
              </a:ext>
            </a:extLst>
          </p:cNvPr>
          <p:cNvSpPr txBox="1"/>
          <p:nvPr/>
        </p:nvSpPr>
        <p:spPr>
          <a:xfrm>
            <a:off x="10328300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8CF554-E6E7-49E6-9B2F-4F4B6B434F04}"/>
              </a:ext>
            </a:extLst>
          </p:cNvPr>
          <p:cNvSpPr txBox="1"/>
          <p:nvPr/>
        </p:nvSpPr>
        <p:spPr>
          <a:xfrm>
            <a:off x="10567888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2A619A-A827-4788-A979-8605CAAE6905}"/>
              </a:ext>
            </a:extLst>
          </p:cNvPr>
          <p:cNvSpPr txBox="1"/>
          <p:nvPr/>
        </p:nvSpPr>
        <p:spPr>
          <a:xfrm>
            <a:off x="10807815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D85F32F2-686F-4684-BF7D-F3035336EFF1}"/>
              </a:ext>
            </a:extLst>
          </p:cNvPr>
          <p:cNvSpPr>
            <a:spLocks noChangeAspect="1"/>
          </p:cNvSpPr>
          <p:nvPr/>
        </p:nvSpPr>
        <p:spPr>
          <a:xfrm rot="10800000">
            <a:off x="10866692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53D85E33-D899-4AAE-AA4A-91C10C9661EA}"/>
              </a:ext>
            </a:extLst>
          </p:cNvPr>
          <p:cNvSpPr>
            <a:spLocks noChangeAspect="1"/>
          </p:cNvSpPr>
          <p:nvPr/>
        </p:nvSpPr>
        <p:spPr>
          <a:xfrm>
            <a:off x="10973563" y="6273316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3BB62CA8-A188-4EF6-BD3C-167317932B97}"/>
              </a:ext>
            </a:extLst>
          </p:cNvPr>
          <p:cNvSpPr>
            <a:spLocks noChangeAspect="1"/>
          </p:cNvSpPr>
          <p:nvPr/>
        </p:nvSpPr>
        <p:spPr>
          <a:xfrm rot="10800000">
            <a:off x="1102737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D1C529EB-7ADA-41BF-B474-E01792624506}"/>
              </a:ext>
            </a:extLst>
          </p:cNvPr>
          <p:cNvSpPr>
            <a:spLocks noChangeAspect="1"/>
          </p:cNvSpPr>
          <p:nvPr/>
        </p:nvSpPr>
        <p:spPr>
          <a:xfrm rot="10800000">
            <a:off x="10974765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D988E3-AC80-4C1F-814C-7F24C5D637E0}"/>
              </a:ext>
            </a:extLst>
          </p:cNvPr>
          <p:cNvSpPr txBox="1"/>
          <p:nvPr/>
        </p:nvSpPr>
        <p:spPr>
          <a:xfrm>
            <a:off x="11049379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17302A13-7C21-42FD-815B-7CB9DA8DAADA}"/>
              </a:ext>
            </a:extLst>
          </p:cNvPr>
          <p:cNvSpPr>
            <a:spLocks noChangeAspect="1"/>
          </p:cNvSpPr>
          <p:nvPr/>
        </p:nvSpPr>
        <p:spPr>
          <a:xfrm rot="10800000">
            <a:off x="11104391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ECEAAF51-C865-4FD6-A62D-019FAA2E1A79}"/>
              </a:ext>
            </a:extLst>
          </p:cNvPr>
          <p:cNvSpPr>
            <a:spLocks noChangeAspect="1"/>
          </p:cNvSpPr>
          <p:nvPr/>
        </p:nvSpPr>
        <p:spPr>
          <a:xfrm rot="10800000">
            <a:off x="10626532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0AC50AB0-9E9B-43FC-9B3D-32CBB95FB286}"/>
              </a:ext>
            </a:extLst>
          </p:cNvPr>
          <p:cNvSpPr>
            <a:spLocks noChangeAspect="1"/>
          </p:cNvSpPr>
          <p:nvPr/>
        </p:nvSpPr>
        <p:spPr>
          <a:xfrm rot="10800000">
            <a:off x="10385996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5BD4-E69D-429F-BEB7-0063B83E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процесса оценки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B269E-F5F9-4411-9C39-A95554F6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FDB3E-7E32-4DB0-B8F7-98654C9E99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788" y="-135396"/>
            <a:ext cx="12160424" cy="58834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9CEBBC-F6E3-4E32-A50B-19BA704B6607}"/>
              </a:ext>
            </a:extLst>
          </p:cNvPr>
          <p:cNvSpPr/>
          <p:nvPr/>
        </p:nvSpPr>
        <p:spPr>
          <a:xfrm>
            <a:off x="2207568" y="80628"/>
            <a:ext cx="3636404" cy="5660292"/>
          </a:xfrm>
          <a:prstGeom prst="rect">
            <a:avLst/>
          </a:prstGeom>
          <a:noFill/>
          <a:ln w="63500">
            <a:solidFill>
              <a:srgbClr val="DC4E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F2053-2915-4E1A-8E67-C30686D2AA41}"/>
              </a:ext>
            </a:extLst>
          </p:cNvPr>
          <p:cNvSpPr txBox="1"/>
          <p:nvPr/>
        </p:nvSpPr>
        <p:spPr>
          <a:xfrm>
            <a:off x="3395700" y="5860429"/>
            <a:ext cx="8569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800" spc="-13" dirty="0">
                <a:latin typeface="Trebuchet MS" panose="020B0703020202090204" pitchFamily="34" charset="0"/>
              </a:rPr>
              <a:t>Расчет итоговой оценки мер защиты процессов </a:t>
            </a:r>
            <a:r>
              <a:rPr lang="en-US" sz="1600" b="1" dirty="0">
                <a:solidFill>
                  <a:srgbClr val="DC4E41"/>
                </a:solidFill>
                <a:latin typeface="Trebuchet MS" panose="020B0703020202090204" pitchFamily="34" charset="0"/>
              </a:rPr>
              <a:t>E</a:t>
            </a:r>
            <a:r>
              <a:rPr lang="ru-RU" sz="1600" b="1" baseline="-25000" dirty="0">
                <a:solidFill>
                  <a:srgbClr val="DC4E41"/>
                </a:solidFill>
                <a:latin typeface="Trebuchet MS" panose="020B0703020202090204" pitchFamily="34" charset="0"/>
              </a:rPr>
              <a:t>ПЗИ</a:t>
            </a:r>
            <a:r>
              <a:rPr lang="ru-RU" dirty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8BA4AD-7F41-45CD-BA6E-9BED5E284872}"/>
              </a:ext>
            </a:extLst>
          </p:cNvPr>
          <p:cNvCxnSpPr>
            <a:cxnSpLocks/>
          </p:cNvCxnSpPr>
          <p:nvPr/>
        </p:nvCxnSpPr>
        <p:spPr>
          <a:xfrm>
            <a:off x="3323692" y="5770835"/>
            <a:ext cx="0" cy="320426"/>
          </a:xfrm>
          <a:prstGeom prst="straightConnector1">
            <a:avLst/>
          </a:prstGeom>
          <a:ln w="9525" cmpd="sng">
            <a:solidFill>
              <a:srgbClr val="DC4E4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2745241-F871-4915-A9EB-AF4C66A7B3C5}"/>
              </a:ext>
            </a:extLst>
          </p:cNvPr>
          <p:cNvSpPr/>
          <p:nvPr/>
        </p:nvSpPr>
        <p:spPr>
          <a:xfrm>
            <a:off x="8539808" y="80628"/>
            <a:ext cx="3636404" cy="5660292"/>
          </a:xfrm>
          <a:prstGeom prst="rect">
            <a:avLst/>
          </a:prstGeom>
          <a:noFill/>
          <a:ln w="63500">
            <a:solidFill>
              <a:srgbClr val="DC4E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956EDD-3379-49F2-8F29-AE0AAC2F75F2}"/>
              </a:ext>
            </a:extLst>
          </p:cNvPr>
          <p:cNvCxnSpPr>
            <a:cxnSpLocks/>
          </p:cNvCxnSpPr>
          <p:nvPr/>
        </p:nvCxnSpPr>
        <p:spPr>
          <a:xfrm>
            <a:off x="10920536" y="5772870"/>
            <a:ext cx="0" cy="320426"/>
          </a:xfrm>
          <a:prstGeom prst="straightConnector1">
            <a:avLst/>
          </a:prstGeom>
          <a:ln w="9525" cmpd="sng">
            <a:solidFill>
              <a:srgbClr val="DC4E4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8AE7C3-2A15-4308-AA07-856F82CC6B7C}"/>
              </a:ext>
            </a:extLst>
          </p:cNvPr>
          <p:cNvSpPr txBox="1"/>
          <p:nvPr/>
        </p:nvSpPr>
        <p:spPr>
          <a:xfrm>
            <a:off x="2170844" y="5860429"/>
            <a:ext cx="8569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kern="800" spc="-13" dirty="0">
                <a:latin typeface="Trebuchet MS" panose="020B0703020202090204" pitchFamily="34" charset="0"/>
              </a:rPr>
              <a:t>Расчет итоговой оценки мер защиты подпроцессов </a:t>
            </a:r>
            <a:r>
              <a:rPr lang="en-US" sz="1600" b="1" dirty="0">
                <a:solidFill>
                  <a:srgbClr val="DC4E41"/>
                </a:solidFill>
                <a:latin typeface="Trebuchet MS" panose="020B0703020202090204" pitchFamily="34" charset="0"/>
              </a:rPr>
              <a:t>E</a:t>
            </a:r>
            <a:r>
              <a:rPr lang="ru-RU" sz="1600" b="1" baseline="-25000" dirty="0">
                <a:solidFill>
                  <a:srgbClr val="DC4E41"/>
                </a:solidFill>
                <a:latin typeface="Trebuchet MS" panose="020B0703020202090204" pitchFamily="34" charset="0"/>
              </a:rPr>
              <a:t>ППЗИ</a:t>
            </a:r>
            <a:r>
              <a:rPr lang="ru-RU" dirty="0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CCD6F2-8F22-4EF6-BDC2-0ABEF8642CFF}"/>
              </a:ext>
            </a:extLst>
          </p:cNvPr>
          <p:cNvGrpSpPr/>
          <p:nvPr/>
        </p:nvGrpSpPr>
        <p:grpSpPr>
          <a:xfrm>
            <a:off x="10255169" y="6273317"/>
            <a:ext cx="292833" cy="393669"/>
            <a:chOff x="755576" y="1338821"/>
            <a:chExt cx="1872208" cy="2952515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41120C2-6AF7-4EA8-A3B9-4D1956EE4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1"/>
              <a:ext cx="1872208" cy="147616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C2BC286-F99B-4FBF-AEF9-D31AA31DB6D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E34C14A5-0991-4175-9044-21B744F04A6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89B8B29F-6273-4496-90CF-D8278A2D4285}"/>
              </a:ext>
            </a:extLst>
          </p:cNvPr>
          <p:cNvSpPr>
            <a:spLocks noChangeAspect="1"/>
          </p:cNvSpPr>
          <p:nvPr/>
        </p:nvSpPr>
        <p:spPr>
          <a:xfrm>
            <a:off x="10495705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CDFB31F-D976-4512-BC92-9822B38FB5A9}"/>
              </a:ext>
            </a:extLst>
          </p:cNvPr>
          <p:cNvSpPr>
            <a:spLocks noChangeAspect="1"/>
          </p:cNvSpPr>
          <p:nvPr/>
        </p:nvSpPr>
        <p:spPr>
          <a:xfrm rot="10800000">
            <a:off x="1054831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69A9AD8-8A3C-4BDF-9867-BC06E6A4144C}"/>
              </a:ext>
            </a:extLst>
          </p:cNvPr>
          <p:cNvSpPr>
            <a:spLocks noChangeAspect="1"/>
          </p:cNvSpPr>
          <p:nvPr/>
        </p:nvSpPr>
        <p:spPr>
          <a:xfrm rot="10800000">
            <a:off x="10495705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FC05BB1-A290-4189-8DA9-D017DDD2F090}"/>
              </a:ext>
            </a:extLst>
          </p:cNvPr>
          <p:cNvSpPr>
            <a:spLocks noChangeAspect="1"/>
          </p:cNvSpPr>
          <p:nvPr/>
        </p:nvSpPr>
        <p:spPr>
          <a:xfrm>
            <a:off x="10736413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0A85E55E-B108-4D20-9007-EA5F6D1EACFC}"/>
              </a:ext>
            </a:extLst>
          </p:cNvPr>
          <p:cNvSpPr>
            <a:spLocks noChangeAspect="1"/>
          </p:cNvSpPr>
          <p:nvPr/>
        </p:nvSpPr>
        <p:spPr>
          <a:xfrm rot="10800000">
            <a:off x="10789024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8BD6C966-8B1A-4CF1-B5E5-F22171FC6633}"/>
              </a:ext>
            </a:extLst>
          </p:cNvPr>
          <p:cNvSpPr>
            <a:spLocks noChangeAspect="1"/>
          </p:cNvSpPr>
          <p:nvPr/>
        </p:nvSpPr>
        <p:spPr>
          <a:xfrm rot="10800000">
            <a:off x="10736413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527CE5-5A11-4F94-B91B-AC68D0C10D9C}"/>
              </a:ext>
            </a:extLst>
          </p:cNvPr>
          <p:cNvSpPr txBox="1"/>
          <p:nvPr/>
        </p:nvSpPr>
        <p:spPr>
          <a:xfrm>
            <a:off x="10328300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F64AC7-F2D2-448A-9D09-AEB372334BDD}"/>
              </a:ext>
            </a:extLst>
          </p:cNvPr>
          <p:cNvSpPr txBox="1"/>
          <p:nvPr/>
        </p:nvSpPr>
        <p:spPr>
          <a:xfrm>
            <a:off x="10567888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01BA5E-24E3-4650-9BD8-3E78301D35DE}"/>
              </a:ext>
            </a:extLst>
          </p:cNvPr>
          <p:cNvSpPr txBox="1"/>
          <p:nvPr/>
        </p:nvSpPr>
        <p:spPr>
          <a:xfrm>
            <a:off x="10807815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FC0C2F60-21A9-43E4-82FF-7B3AAD6C01A2}"/>
              </a:ext>
            </a:extLst>
          </p:cNvPr>
          <p:cNvSpPr>
            <a:spLocks noChangeAspect="1"/>
          </p:cNvSpPr>
          <p:nvPr/>
        </p:nvSpPr>
        <p:spPr>
          <a:xfrm rot="10800000">
            <a:off x="10866692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CB1735F1-1B2F-4399-AB7B-BFC4C20A1469}"/>
              </a:ext>
            </a:extLst>
          </p:cNvPr>
          <p:cNvSpPr>
            <a:spLocks noChangeAspect="1"/>
          </p:cNvSpPr>
          <p:nvPr/>
        </p:nvSpPr>
        <p:spPr>
          <a:xfrm>
            <a:off x="10973563" y="6273316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E38D4B94-8524-4E35-A6F8-47B552DE481A}"/>
              </a:ext>
            </a:extLst>
          </p:cNvPr>
          <p:cNvSpPr>
            <a:spLocks noChangeAspect="1"/>
          </p:cNvSpPr>
          <p:nvPr/>
        </p:nvSpPr>
        <p:spPr>
          <a:xfrm rot="10800000">
            <a:off x="1102737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02D7FC79-B5A2-44C6-99F9-0132D97A73F2}"/>
              </a:ext>
            </a:extLst>
          </p:cNvPr>
          <p:cNvSpPr>
            <a:spLocks noChangeAspect="1"/>
          </p:cNvSpPr>
          <p:nvPr/>
        </p:nvSpPr>
        <p:spPr>
          <a:xfrm rot="10800000">
            <a:off x="10974765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ADC44C-977F-47D1-AFFD-D5A60AF60D4E}"/>
              </a:ext>
            </a:extLst>
          </p:cNvPr>
          <p:cNvSpPr txBox="1"/>
          <p:nvPr/>
        </p:nvSpPr>
        <p:spPr>
          <a:xfrm>
            <a:off x="11049379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089069E3-3908-4040-A670-7E853C000D40}"/>
              </a:ext>
            </a:extLst>
          </p:cNvPr>
          <p:cNvSpPr>
            <a:spLocks noChangeAspect="1"/>
          </p:cNvSpPr>
          <p:nvPr/>
        </p:nvSpPr>
        <p:spPr>
          <a:xfrm rot="10800000">
            <a:off x="11104391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8140AC19-EEAE-4948-B01F-5571B1553C4A}"/>
              </a:ext>
            </a:extLst>
          </p:cNvPr>
          <p:cNvSpPr>
            <a:spLocks noChangeAspect="1"/>
          </p:cNvSpPr>
          <p:nvPr/>
        </p:nvSpPr>
        <p:spPr>
          <a:xfrm rot="10800000">
            <a:off x="10626532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1F4F9989-45A5-42C1-B9EB-3D2C70E33544}"/>
              </a:ext>
            </a:extLst>
          </p:cNvPr>
          <p:cNvSpPr>
            <a:spLocks noChangeAspect="1"/>
          </p:cNvSpPr>
          <p:nvPr/>
        </p:nvSpPr>
        <p:spPr>
          <a:xfrm rot="10800000">
            <a:off x="10385996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0" grpId="1" animBg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5BD4-E69D-429F-BEB7-0063B83E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4311"/>
            <a:ext cx="10363200" cy="817561"/>
          </a:xfrm>
        </p:spPr>
        <p:txBody>
          <a:bodyPr/>
          <a:lstStyle/>
          <a:p>
            <a:r>
              <a:rPr lang="ru-RU" dirty="0"/>
              <a:t>Направления защиты информации</a:t>
            </a:r>
            <a:endParaRPr lang="en-US" dirty="0"/>
          </a:p>
        </p:txBody>
      </p:sp>
      <p:sp>
        <p:nvSpPr>
          <p:cNvPr id="27" name="Freeform 39">
            <a:extLst>
              <a:ext uri="{FF2B5EF4-FFF2-40B4-BE49-F238E27FC236}">
                <a16:creationId xmlns:a16="http://schemas.microsoft.com/office/drawing/2014/main" id="{1491FD69-AB77-4C91-A348-FD041539EDCA}"/>
              </a:ext>
            </a:extLst>
          </p:cNvPr>
          <p:cNvSpPr/>
          <p:nvPr/>
        </p:nvSpPr>
        <p:spPr>
          <a:xfrm>
            <a:off x="7903091" y="2008076"/>
            <a:ext cx="332948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28" name="Freeform 41">
            <a:extLst>
              <a:ext uri="{FF2B5EF4-FFF2-40B4-BE49-F238E27FC236}">
                <a16:creationId xmlns:a16="http://schemas.microsoft.com/office/drawing/2014/main" id="{DEBE7B40-2AD0-426D-AE6E-1A2FE0479951}"/>
              </a:ext>
            </a:extLst>
          </p:cNvPr>
          <p:cNvSpPr/>
          <p:nvPr/>
        </p:nvSpPr>
        <p:spPr>
          <a:xfrm flipV="1">
            <a:off x="7940484" y="4379201"/>
            <a:ext cx="332948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4BCE3F37-0933-46D2-A38F-52B336406E09}"/>
              </a:ext>
            </a:extLst>
          </p:cNvPr>
          <p:cNvSpPr/>
          <p:nvPr/>
        </p:nvSpPr>
        <p:spPr>
          <a:xfrm flipH="1">
            <a:off x="1535493" y="1988840"/>
            <a:ext cx="317412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E3F05DAD-C130-49D9-A1B1-E701A4501AD9}"/>
              </a:ext>
            </a:extLst>
          </p:cNvPr>
          <p:cNvSpPr/>
          <p:nvPr/>
        </p:nvSpPr>
        <p:spPr>
          <a:xfrm flipH="1" flipV="1">
            <a:off x="1487837" y="4328104"/>
            <a:ext cx="317412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54760394-E99F-4C86-9C63-BEE94DBB71F4}"/>
              </a:ext>
            </a:extLst>
          </p:cNvPr>
          <p:cNvSpPr/>
          <p:nvPr/>
        </p:nvSpPr>
        <p:spPr>
          <a:xfrm>
            <a:off x="3833761" y="1073966"/>
            <a:ext cx="1976418" cy="1890518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300212" tIns="300212" rIns="300212" bIns="300212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FFFFFF"/>
                </a:solidFill>
                <a:latin typeface="Trebuchet MS" panose="020B0703020202090204" pitchFamily="34" charset="0"/>
              </a:rPr>
              <a:t>Планирование</a:t>
            </a:r>
            <a:endParaRPr lang="en-US" sz="20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3EB21958-3FCD-4BC2-B9A7-9624823C25C5}"/>
              </a:ext>
            </a:extLst>
          </p:cNvPr>
          <p:cNvSpPr/>
          <p:nvPr/>
        </p:nvSpPr>
        <p:spPr>
          <a:xfrm>
            <a:off x="6696644" y="1052736"/>
            <a:ext cx="1976418" cy="1940305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300212" tIns="300212" rIns="300212" bIns="300212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FFFFFF"/>
                </a:solidFill>
                <a:latin typeface="Trebuchet MS" panose="020B0703020202090204" pitchFamily="34" charset="0"/>
              </a:rPr>
              <a:t>Совершенствование</a:t>
            </a:r>
            <a:endParaRPr lang="en-US" sz="20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5A3EB75B-5136-4D68-9123-165FD2B494E1}"/>
              </a:ext>
            </a:extLst>
          </p:cNvPr>
          <p:cNvSpPr/>
          <p:nvPr/>
        </p:nvSpPr>
        <p:spPr>
          <a:xfrm>
            <a:off x="3832643" y="3753036"/>
            <a:ext cx="1976418" cy="1890518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300212" tIns="300212" rIns="300212" bIns="300212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FFFFFF"/>
                </a:solidFill>
                <a:latin typeface="Trebuchet MS" panose="020B0703020202090204" pitchFamily="34" charset="0"/>
              </a:rPr>
              <a:t>Реализация</a:t>
            </a:r>
            <a:endParaRPr lang="en-US" sz="20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2B554761-05C7-4835-BF68-AF9BDE64C784}"/>
              </a:ext>
            </a:extLst>
          </p:cNvPr>
          <p:cNvSpPr/>
          <p:nvPr/>
        </p:nvSpPr>
        <p:spPr>
          <a:xfrm>
            <a:off x="6705810" y="3738742"/>
            <a:ext cx="1982478" cy="191322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bg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300212" tIns="300212" rIns="300212" bIns="300212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FFFFFF"/>
                </a:solidFill>
                <a:latin typeface="Trebuchet MS" panose="020B0703020202090204" pitchFamily="34" charset="0"/>
              </a:rPr>
              <a:t>Проверка</a:t>
            </a:r>
            <a:endParaRPr lang="en-US" sz="20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825EE4-06C3-4224-BEBB-16DEFED28F06}"/>
              </a:ext>
            </a:extLst>
          </p:cNvPr>
          <p:cNvSpPr txBox="1"/>
          <p:nvPr/>
        </p:nvSpPr>
        <p:spPr>
          <a:xfrm>
            <a:off x="9074210" y="2041299"/>
            <a:ext cx="2518291" cy="978729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67"/>
              </a:spcBef>
              <a:defRPr sz="1600">
                <a:latin typeface="Trebuchet MS" panose="020B0703020202090204" pitchFamily="34" charset="0"/>
              </a:defRPr>
            </a:lvl1pPr>
          </a:lstStyle>
          <a:p>
            <a:r>
              <a:rPr lang="ru-RU" dirty="0"/>
              <a:t>Направление 4 "Совершенствование процесса системы защиты информации"</a:t>
            </a:r>
            <a:r>
              <a:rPr lang="en-US" dirty="0"/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03D38F-BFEA-43F5-850F-E60C0576EA56}"/>
              </a:ext>
            </a:extLst>
          </p:cNvPr>
          <p:cNvSpPr txBox="1"/>
          <p:nvPr/>
        </p:nvSpPr>
        <p:spPr>
          <a:xfrm>
            <a:off x="9226650" y="4790530"/>
            <a:ext cx="2518291" cy="978729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>
              <a:lnSpc>
                <a:spcPct val="90000"/>
              </a:lnSpc>
              <a:spcBef>
                <a:spcPts val="1067"/>
              </a:spcBef>
            </a:pPr>
            <a:r>
              <a:rPr lang="ru-RU" sz="1600" dirty="0">
                <a:latin typeface="Trebuchet MS" panose="020B0703020202090204" pitchFamily="34" charset="0"/>
              </a:rPr>
              <a:t>Направление 3 "Контроль процесса системы защиты информации"</a:t>
            </a:r>
            <a:endParaRPr lang="en-US" sz="1600" dirty="0">
              <a:latin typeface="Trebuchet MS" panose="020B070302020209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F71AE1-CD28-45FB-BC45-621D23AA4DAE}"/>
              </a:ext>
            </a:extLst>
          </p:cNvPr>
          <p:cNvSpPr txBox="1"/>
          <p:nvPr/>
        </p:nvSpPr>
        <p:spPr>
          <a:xfrm>
            <a:off x="1339049" y="1623235"/>
            <a:ext cx="2272675" cy="1396793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67"/>
              </a:spcBef>
            </a:pP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  <a:spcBef>
                <a:spcPts val="1067"/>
              </a:spcBef>
            </a:pPr>
            <a:r>
              <a:rPr lang="ru-RU" sz="1600" dirty="0">
                <a:latin typeface="Trebuchet MS" panose="020B0703020202090204" pitchFamily="34" charset="0"/>
              </a:rPr>
              <a:t>Направление 1 "Планирование процесса системы защиты информации"</a:t>
            </a:r>
            <a:endParaRPr lang="en-US" sz="1600" dirty="0">
              <a:latin typeface="Trebuchet MS" panose="020B070302020209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084FB3-85EC-456E-B5FC-682A3D07D343}"/>
              </a:ext>
            </a:extLst>
          </p:cNvPr>
          <p:cNvSpPr txBox="1"/>
          <p:nvPr/>
        </p:nvSpPr>
        <p:spPr>
          <a:xfrm>
            <a:off x="1456131" y="4790531"/>
            <a:ext cx="2272675" cy="978729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>
              <a:lnSpc>
                <a:spcPct val="90000"/>
              </a:lnSpc>
              <a:spcBef>
                <a:spcPts val="1067"/>
              </a:spcBef>
            </a:pPr>
            <a:r>
              <a:rPr lang="ru-RU" sz="1600" dirty="0">
                <a:latin typeface="Trebuchet MS" panose="020B0703020202090204" pitchFamily="34" charset="0"/>
              </a:rPr>
              <a:t>Направление 2 "Реализация процесса системы защиты информации"</a:t>
            </a:r>
            <a:endParaRPr lang="en-US" sz="1600" dirty="0">
              <a:latin typeface="Trebuchet MS" panose="020B0703020202090204" pitchFamily="34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41F5C2B-3895-40BF-A09C-725EAD005A3D}"/>
              </a:ext>
            </a:extLst>
          </p:cNvPr>
          <p:cNvCxnSpPr>
            <a:stCxn id="32" idx="3"/>
            <a:endCxn id="34" idx="1"/>
          </p:cNvCxnSpPr>
          <p:nvPr/>
        </p:nvCxnSpPr>
        <p:spPr>
          <a:xfrm flipH="1">
            <a:off x="4820853" y="2964486"/>
            <a:ext cx="1118" cy="788550"/>
          </a:xfrm>
          <a:prstGeom prst="straightConnector1">
            <a:avLst/>
          </a:prstGeom>
          <a:ln w="41275">
            <a:solidFill>
              <a:srgbClr val="B6C7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2B04C4F-5366-4F95-9BB3-013872A9206D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 flipV="1">
            <a:off x="5809063" y="4695357"/>
            <a:ext cx="896747" cy="2939"/>
          </a:xfrm>
          <a:prstGeom prst="straightConnector1">
            <a:avLst/>
          </a:prstGeom>
          <a:ln w="41275">
            <a:solidFill>
              <a:srgbClr val="5582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92E1E32-AF14-44F1-B9DC-571FDC82CBBF}"/>
              </a:ext>
            </a:extLst>
          </p:cNvPr>
          <p:cNvCxnSpPr>
            <a:cxnSpLocks/>
            <a:stCxn id="35" idx="1"/>
            <a:endCxn id="33" idx="3"/>
          </p:cNvCxnSpPr>
          <p:nvPr/>
        </p:nvCxnSpPr>
        <p:spPr>
          <a:xfrm flipH="1" flipV="1">
            <a:off x="7684854" y="2993043"/>
            <a:ext cx="12196" cy="745699"/>
          </a:xfrm>
          <a:prstGeom prst="straightConnector1">
            <a:avLst/>
          </a:prstGeom>
          <a:ln w="41275">
            <a:solidFill>
              <a:srgbClr val="2C4A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47FB043-2064-41B1-91BE-B9CBD8DD0B1D}"/>
              </a:ext>
            </a:extLst>
          </p:cNvPr>
          <p:cNvCxnSpPr>
            <a:cxnSpLocks/>
            <a:stCxn id="33" idx="0"/>
            <a:endCxn id="32" idx="2"/>
          </p:cNvCxnSpPr>
          <p:nvPr/>
        </p:nvCxnSpPr>
        <p:spPr>
          <a:xfrm flipH="1" flipV="1">
            <a:off x="5810181" y="2019226"/>
            <a:ext cx="886463" cy="3663"/>
          </a:xfrm>
          <a:prstGeom prst="straightConnector1">
            <a:avLst/>
          </a:prstGeom>
          <a:ln w="41275">
            <a:solidFill>
              <a:srgbClr val="F8BE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564CCF6-B57D-4049-85ED-05F7E0F9767D}"/>
              </a:ext>
            </a:extLst>
          </p:cNvPr>
          <p:cNvSpPr>
            <a:spLocks noChangeAspect="1"/>
          </p:cNvSpPr>
          <p:nvPr/>
        </p:nvSpPr>
        <p:spPr>
          <a:xfrm>
            <a:off x="10255169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0AB8F14-8555-42DC-A538-AC39B23D6F8B}"/>
              </a:ext>
            </a:extLst>
          </p:cNvPr>
          <p:cNvSpPr>
            <a:spLocks noChangeAspect="1"/>
          </p:cNvSpPr>
          <p:nvPr/>
        </p:nvSpPr>
        <p:spPr>
          <a:xfrm rot="10800000">
            <a:off x="10307780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67EDB55-2D27-4200-B965-5A55EDFE1620}"/>
              </a:ext>
            </a:extLst>
          </p:cNvPr>
          <p:cNvSpPr>
            <a:spLocks noChangeAspect="1"/>
          </p:cNvSpPr>
          <p:nvPr/>
        </p:nvSpPr>
        <p:spPr>
          <a:xfrm rot="10800000">
            <a:off x="10255169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F27DB27-6E5D-4FAA-988C-A04E8DDC4F56}"/>
              </a:ext>
            </a:extLst>
          </p:cNvPr>
          <p:cNvSpPr>
            <a:spLocks noChangeAspect="1"/>
          </p:cNvSpPr>
          <p:nvPr/>
        </p:nvSpPr>
        <p:spPr>
          <a:xfrm>
            <a:off x="10495705" y="6273317"/>
            <a:ext cx="292833" cy="196822"/>
          </a:xfrm>
          <a:prstGeom prst="triangle">
            <a:avLst/>
          </a:prstGeom>
          <a:solidFill>
            <a:srgbClr val="F8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0982FCA-9FED-473F-A7F6-A3D80C051CC7}"/>
              </a:ext>
            </a:extLst>
          </p:cNvPr>
          <p:cNvSpPr>
            <a:spLocks noChangeAspect="1"/>
          </p:cNvSpPr>
          <p:nvPr/>
        </p:nvSpPr>
        <p:spPr>
          <a:xfrm rot="10800000">
            <a:off x="1054831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A96759F-1D50-4A1A-9342-1B2754F0CF3C}"/>
              </a:ext>
            </a:extLst>
          </p:cNvPr>
          <p:cNvSpPr>
            <a:spLocks noChangeAspect="1"/>
          </p:cNvSpPr>
          <p:nvPr/>
        </p:nvSpPr>
        <p:spPr>
          <a:xfrm rot="10800000">
            <a:off x="10495705" y="6470164"/>
            <a:ext cx="292833" cy="196822"/>
          </a:xfrm>
          <a:prstGeom prst="triangle">
            <a:avLst/>
          </a:prstGeom>
          <a:solidFill>
            <a:srgbClr val="DA9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84D935F1-FBF1-4F90-93A7-2B16A5DA9A94}"/>
              </a:ext>
            </a:extLst>
          </p:cNvPr>
          <p:cNvSpPr>
            <a:spLocks noChangeAspect="1"/>
          </p:cNvSpPr>
          <p:nvPr/>
        </p:nvSpPr>
        <p:spPr>
          <a:xfrm>
            <a:off x="10736413" y="6273317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7823507-75E0-432A-BD6C-0C7F13A4F2EB}"/>
              </a:ext>
            </a:extLst>
          </p:cNvPr>
          <p:cNvSpPr>
            <a:spLocks noChangeAspect="1"/>
          </p:cNvSpPr>
          <p:nvPr/>
        </p:nvSpPr>
        <p:spPr>
          <a:xfrm rot="10800000">
            <a:off x="10789024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5CD77701-EAA2-42D8-AB49-3CD4229F4713}"/>
              </a:ext>
            </a:extLst>
          </p:cNvPr>
          <p:cNvSpPr>
            <a:spLocks noChangeAspect="1"/>
          </p:cNvSpPr>
          <p:nvPr/>
        </p:nvSpPr>
        <p:spPr>
          <a:xfrm rot="10800000">
            <a:off x="10736413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8B4E96-DA69-4AF2-B951-93B765706350}"/>
              </a:ext>
            </a:extLst>
          </p:cNvPr>
          <p:cNvSpPr txBox="1"/>
          <p:nvPr/>
        </p:nvSpPr>
        <p:spPr>
          <a:xfrm>
            <a:off x="10328300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7B33DF-80C5-4EA7-A654-8B6625915C8B}"/>
              </a:ext>
            </a:extLst>
          </p:cNvPr>
          <p:cNvSpPr txBox="1"/>
          <p:nvPr/>
        </p:nvSpPr>
        <p:spPr>
          <a:xfrm>
            <a:off x="10567888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D5537F-EACA-47B2-890B-B17F4EDAC8F6}"/>
              </a:ext>
            </a:extLst>
          </p:cNvPr>
          <p:cNvSpPr txBox="1"/>
          <p:nvPr/>
        </p:nvSpPr>
        <p:spPr>
          <a:xfrm>
            <a:off x="10807815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67040475-8A25-4D74-9A6B-C3957D41E2E4}"/>
              </a:ext>
            </a:extLst>
          </p:cNvPr>
          <p:cNvSpPr>
            <a:spLocks noChangeAspect="1"/>
          </p:cNvSpPr>
          <p:nvPr/>
        </p:nvSpPr>
        <p:spPr>
          <a:xfrm rot="10800000">
            <a:off x="10866692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962ECBF-6B22-4924-9646-A7DE01468B57}"/>
              </a:ext>
            </a:extLst>
          </p:cNvPr>
          <p:cNvSpPr>
            <a:spLocks noChangeAspect="1"/>
          </p:cNvSpPr>
          <p:nvPr/>
        </p:nvSpPr>
        <p:spPr>
          <a:xfrm>
            <a:off x="10973563" y="6273316"/>
            <a:ext cx="292833" cy="1968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DEC3CE8-FA26-45E4-9898-733B707FDC4F}"/>
              </a:ext>
            </a:extLst>
          </p:cNvPr>
          <p:cNvSpPr>
            <a:spLocks noChangeAspect="1"/>
          </p:cNvSpPr>
          <p:nvPr/>
        </p:nvSpPr>
        <p:spPr>
          <a:xfrm rot="10800000">
            <a:off x="11027376" y="6273317"/>
            <a:ext cx="94799" cy="6371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BECD2F6-DFA7-4FDB-8ECC-0AACABB3A637}"/>
              </a:ext>
            </a:extLst>
          </p:cNvPr>
          <p:cNvSpPr>
            <a:spLocks noChangeAspect="1"/>
          </p:cNvSpPr>
          <p:nvPr/>
        </p:nvSpPr>
        <p:spPr>
          <a:xfrm rot="10800000">
            <a:off x="10974765" y="6470164"/>
            <a:ext cx="292833" cy="19682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2ACBE6-D34B-44A3-8971-E89C14EC4C5F}"/>
              </a:ext>
            </a:extLst>
          </p:cNvPr>
          <p:cNvSpPr txBox="1"/>
          <p:nvPr/>
        </p:nvSpPr>
        <p:spPr>
          <a:xfrm>
            <a:off x="11049379" y="6279948"/>
            <a:ext cx="57254" cy="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2DC6F574-3908-465C-BEAB-65D3782B8DFC}"/>
              </a:ext>
            </a:extLst>
          </p:cNvPr>
          <p:cNvSpPr>
            <a:spLocks noChangeAspect="1"/>
          </p:cNvSpPr>
          <p:nvPr/>
        </p:nvSpPr>
        <p:spPr>
          <a:xfrm rot="10800000">
            <a:off x="11104391" y="6619252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A2FD6471-9A98-4B4F-83C2-C93561E091AF}"/>
              </a:ext>
            </a:extLst>
          </p:cNvPr>
          <p:cNvSpPr>
            <a:spLocks noChangeAspect="1"/>
          </p:cNvSpPr>
          <p:nvPr/>
        </p:nvSpPr>
        <p:spPr>
          <a:xfrm rot="10800000">
            <a:off x="10626532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33C3B85D-4BD6-466A-BDA4-131C5F56C935}"/>
              </a:ext>
            </a:extLst>
          </p:cNvPr>
          <p:cNvSpPr>
            <a:spLocks noChangeAspect="1"/>
          </p:cNvSpPr>
          <p:nvPr/>
        </p:nvSpPr>
        <p:spPr>
          <a:xfrm rot="10800000">
            <a:off x="10385996" y="6620881"/>
            <a:ext cx="31179" cy="20956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VolgaBlob-2021">
      <a:dk1>
        <a:srgbClr val="FFFFFF"/>
      </a:dk1>
      <a:lt1>
        <a:srgbClr val="585857"/>
      </a:lt1>
      <a:dk2>
        <a:srgbClr val="46768C"/>
      </a:dk2>
      <a:lt2>
        <a:srgbClr val="55828A"/>
      </a:lt2>
      <a:accent1>
        <a:srgbClr val="65A637"/>
      </a:accent1>
      <a:accent2>
        <a:srgbClr val="F8BE34"/>
      </a:accent2>
      <a:accent3>
        <a:srgbClr val="DC4E41"/>
      </a:accent3>
      <a:accent4>
        <a:srgbClr val="B6C75A"/>
      </a:accent4>
      <a:accent5>
        <a:srgbClr val="62B3B2"/>
      </a:accent5>
      <a:accent6>
        <a:srgbClr val="294E70"/>
      </a:accent6>
      <a:hlink>
        <a:srgbClr val="55828A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0">
      <a:dk1>
        <a:srgbClr val="57565A"/>
      </a:dk1>
      <a:lt1>
        <a:srgbClr val="FFFFFF"/>
      </a:lt1>
      <a:dk2>
        <a:srgbClr val="193441"/>
      </a:dk2>
      <a:lt2>
        <a:srgbClr val="2C4A58"/>
      </a:lt2>
      <a:accent1>
        <a:srgbClr val="B6C759"/>
      </a:accent1>
      <a:accent2>
        <a:srgbClr val="65A637"/>
      </a:accent2>
      <a:accent3>
        <a:srgbClr val="F8BE34"/>
      </a:accent3>
      <a:accent4>
        <a:srgbClr val="DC4E41"/>
      </a:accent4>
      <a:accent5>
        <a:srgbClr val="55828A"/>
      </a:accent5>
      <a:accent6>
        <a:srgbClr val="738795"/>
      </a:accent6>
      <a:hlink>
        <a:srgbClr val="55828A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cd73a27-3f92-464e-91f7-cb72ff25791b">NM5QVMFVYWQ6-218265381-192</_dlc_DocId>
    <_dlc_DocIdUrl xmlns="7cd73a27-3f92-464e-91f7-cb72ff25791b">
      <Url>https://portal.volgablob.ru/vb/vbmarkt/vbtrend2021/_layouts/15/DocIdRedir.aspx?ID=NM5QVMFVYWQ6-218265381-192</Url>
      <Description>NM5QVMFVYWQ6-218265381-192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A2147A78C343047A6F61EB10120327B" ma:contentTypeVersion="2" ma:contentTypeDescription="Создание документа." ma:contentTypeScope="" ma:versionID="aabb200db0dd277cc6c411941ab8ab6c">
  <xsd:schema xmlns:xsd="http://www.w3.org/2001/XMLSchema" xmlns:xs="http://www.w3.org/2001/XMLSchema" xmlns:p="http://schemas.microsoft.com/office/2006/metadata/properties" xmlns:ns2="7cd73a27-3f92-464e-91f7-cb72ff25791b" targetNamespace="http://schemas.microsoft.com/office/2006/metadata/properties" ma:root="true" ma:fieldsID="86f95aaa33436daec1b2d2c57e32d678" ns2:_="">
    <xsd:import namespace="7cd73a27-3f92-464e-91f7-cb72ff2579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73a27-3f92-464e-91f7-cb72ff2579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FF6BB6-D4FE-4FF0-A495-B807A275A2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1070A3-5CE9-4070-ADB2-1D3514D0A123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7cd73a27-3f92-464e-91f7-cb72ff25791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70C906-1D67-44D0-8209-2CE290962B9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202D62F-EE93-429B-BF18-3E9F00AD1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73a27-3f92-464e-91f7-cb72ff257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156308</TotalTime>
  <Words>1220</Words>
  <Application>Microsoft Macintosh PowerPoint</Application>
  <PresentationFormat>Widescreen</PresentationFormat>
  <Paragraphs>175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 Light</vt:lpstr>
      <vt:lpstr>Symbol</vt:lpstr>
      <vt:lpstr>Trebuchet MS</vt:lpstr>
      <vt:lpstr>Office Theme</vt:lpstr>
      <vt:lpstr>1_Office Theme</vt:lpstr>
      <vt:lpstr>Мониторинг выполнения требований Банка России</vt:lpstr>
      <vt:lpstr>PowerPoint Presentation</vt:lpstr>
      <vt:lpstr>Оценка соответствия</vt:lpstr>
      <vt:lpstr>Какие сложности?</vt:lpstr>
      <vt:lpstr>Меры защиты</vt:lpstr>
      <vt:lpstr>Оценка выбранных мер системы ЗИ</vt:lpstr>
      <vt:lpstr>Описание процесса оценки</vt:lpstr>
      <vt:lpstr>Описание процесса оценки</vt:lpstr>
      <vt:lpstr>Направления защиты информации</vt:lpstr>
      <vt:lpstr>Оценка по направлениям защиты информации</vt:lpstr>
      <vt:lpstr>Оценка по направлениям защиты информации</vt:lpstr>
      <vt:lpstr>Фиксация нарушений и оценка жизненного цикла</vt:lpstr>
      <vt:lpstr>Расчет оценки соответствия процесса</vt:lpstr>
      <vt:lpstr>PowerPoint Presentation</vt:lpstr>
      <vt:lpstr>PowerPoint Presentation</vt:lpstr>
      <vt:lpstr>Подведение итогов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Alexander Skakunov</cp:lastModifiedBy>
  <cp:revision>1478</cp:revision>
  <dcterms:created xsi:type="dcterms:W3CDTF">2014-10-08T23:03:32Z</dcterms:created>
  <dcterms:modified xsi:type="dcterms:W3CDTF">2021-11-15T08:12:21Z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0x0101009A2147A78C343047A6F61EB10120327B</vt:lpwstr>
  </property>
  <property fmtid="{D5CDD505-2E9C-101B-9397-08002B2CF9AE}" pid="3" name="_dlc_DocIdItemGuid">
    <vt:lpwstr>5dc5035d-d5ab-44be-a94a-97bcaa4f7475</vt:lpwstr>
  </property>
</Properties>
</file>